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sldIdLst>
    <p:sldId id="284" r:id="rId2"/>
    <p:sldId id="258" r:id="rId3"/>
    <p:sldId id="299" r:id="rId4"/>
    <p:sldId id="298" r:id="rId5"/>
    <p:sldId id="300" r:id="rId6"/>
    <p:sldId id="259" r:id="rId7"/>
    <p:sldId id="301" r:id="rId8"/>
    <p:sldId id="303" r:id="rId9"/>
    <p:sldId id="302" r:id="rId10"/>
    <p:sldId id="304" r:id="rId11"/>
    <p:sldId id="306" r:id="rId12"/>
    <p:sldId id="307" r:id="rId13"/>
    <p:sldId id="308" r:id="rId14"/>
    <p:sldId id="309" r:id="rId15"/>
    <p:sldId id="310" r:id="rId16"/>
    <p:sldId id="312" r:id="rId17"/>
    <p:sldId id="311" r:id="rId18"/>
    <p:sldId id="313" r:id="rId19"/>
    <p:sldId id="314" r:id="rId20"/>
    <p:sldId id="315" r:id="rId21"/>
    <p:sldId id="317" r:id="rId22"/>
    <p:sldId id="316" r:id="rId23"/>
    <p:sldId id="318" r:id="rId24"/>
    <p:sldId id="319" r:id="rId25"/>
    <p:sldId id="322" r:id="rId26"/>
    <p:sldId id="323" r:id="rId27"/>
    <p:sldId id="320" r:id="rId28"/>
    <p:sldId id="324" r:id="rId29"/>
    <p:sldId id="325" r:id="rId30"/>
    <p:sldId id="326" r:id="rId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80" autoAdjust="0"/>
    <p:restoredTop sz="94660"/>
  </p:normalViewPr>
  <p:slideViewPr>
    <p:cSldViewPr>
      <p:cViewPr varScale="1">
        <p:scale>
          <a:sx n="108" d="100"/>
          <a:sy n="108" d="100"/>
        </p:scale>
        <p:origin x="214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277399-C19C-4B92-8491-029B1BA3C2C9}"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2BC73-5AF4-4084-A545-308AD64045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277399-C19C-4B92-8491-029B1BA3C2C9}"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2BC73-5AF4-4084-A545-308AD64045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277399-C19C-4B92-8491-029B1BA3C2C9}"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2BC73-5AF4-4084-A545-308AD64045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19100" y="224520"/>
            <a:ext cx="8229600" cy="533400"/>
          </a:xfrm>
          <a:noFill/>
        </p:spPr>
        <p:txBody>
          <a:bodyPr>
            <a:noAutofit/>
          </a:bodyPr>
          <a:lstStyle>
            <a:lvl1pPr algn="l">
              <a:defRPr sz="2400" b="1">
                <a:solidFill>
                  <a:schemeClr val="tx2"/>
                </a:solidFill>
                <a:latin typeface="Arial" pitchFamily="34" charset="0"/>
                <a:cs typeface="Arial" pitchFamily="34" charset="0"/>
              </a:defRPr>
            </a:lvl1pPr>
          </a:lstStyle>
          <a:p>
            <a:r>
              <a:rPr lang="en-US" dirty="0"/>
              <a:t>Click to edit Master title style</a:t>
            </a:r>
          </a:p>
        </p:txBody>
      </p:sp>
      <p:sp>
        <p:nvSpPr>
          <p:cNvPr id="9" name="Content Placeholder 2"/>
          <p:cNvSpPr>
            <a:spLocks noGrp="1"/>
          </p:cNvSpPr>
          <p:nvPr>
            <p:ph idx="1"/>
          </p:nvPr>
        </p:nvSpPr>
        <p:spPr>
          <a:xfrm>
            <a:off x="457200" y="1371600"/>
            <a:ext cx="8229600" cy="1754326"/>
          </a:xfrm>
        </p:spPr>
        <p:txBody>
          <a:bodyPr>
            <a:noAutofit/>
          </a:bodyPr>
          <a:lstStyle>
            <a:lvl1pPr>
              <a:defRPr sz="2400">
                <a:solidFill>
                  <a:schemeClr val="tx1"/>
                </a:solidFill>
                <a:latin typeface="Arial" pitchFamily="34" charset="0"/>
                <a:cs typeface="Arial" pitchFamily="34" charset="0"/>
              </a:defRPr>
            </a:lvl1pPr>
            <a:lvl2pPr>
              <a:defRPr sz="20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600">
                <a:solidFill>
                  <a:schemeClr val="tx1"/>
                </a:solidFill>
                <a:latin typeface="Arial" pitchFamily="34" charset="0"/>
                <a:cs typeface="Arial" pitchFamily="34" charset="0"/>
              </a:defRPr>
            </a:lvl4pPr>
            <a:lvl5pPr>
              <a:defRPr sz="16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6858000" y="6400800"/>
            <a:ext cx="347472" cy="304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2C13CF30-FAB3-49F9-8878-E1232EE16BF9}" type="slidenum">
              <a:rPr lang="en-US" sz="1000" baseline="0" smtClean="0">
                <a:solidFill>
                  <a:schemeClr val="bg1"/>
                </a:solidFill>
                <a:latin typeface="Arial" pitchFamily="34" charset="0"/>
                <a:cs typeface="Arial" pitchFamily="34" charset="0"/>
              </a:rPr>
              <a:pPr algn="ctr"/>
              <a:t>‹#›</a:t>
            </a:fld>
            <a:endParaRPr lang="en-US" sz="1000" dirty="0">
              <a:solidFill>
                <a:schemeClr val="bg1"/>
              </a:solidFill>
              <a:latin typeface="Arial" pitchFamily="34" charset="0"/>
              <a:cs typeface="Arial" pitchFamily="34" charset="0"/>
            </a:endParaRPr>
          </a:p>
        </p:txBody>
      </p:sp>
      <p:cxnSp>
        <p:nvCxnSpPr>
          <p:cNvPr id="11" name="Straight Connector 10"/>
          <p:cNvCxnSpPr/>
          <p:nvPr userDrawn="1"/>
        </p:nvCxnSpPr>
        <p:spPr>
          <a:xfrm>
            <a:off x="457200" y="228600"/>
            <a:ext cx="8229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7200" y="6400800"/>
            <a:ext cx="82296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162800" y="6444345"/>
            <a:ext cx="1524000" cy="246221"/>
          </a:xfrm>
          <a:prstGeom prst="rect">
            <a:avLst/>
          </a:prstGeom>
          <a:noFill/>
        </p:spPr>
        <p:txBody>
          <a:bodyPr wrap="square" rtlCol="0">
            <a:spAutoFit/>
          </a:bodyPr>
          <a:lstStyle/>
          <a:p>
            <a:r>
              <a:rPr lang="en-US" sz="1000" dirty="0">
                <a:solidFill>
                  <a:schemeClr val="tx1">
                    <a:lumMod val="50000"/>
                    <a:lumOff val="50000"/>
                  </a:schemeClr>
                </a:solidFill>
              </a:rPr>
              <a:t>Courtland</a:t>
            </a:r>
            <a:r>
              <a:rPr lang="en-US" sz="1000" baseline="0" dirty="0">
                <a:solidFill>
                  <a:schemeClr val="tx1">
                    <a:lumMod val="50000"/>
                    <a:lumOff val="50000"/>
                  </a:schemeClr>
                </a:solidFill>
              </a:rPr>
              <a:t> Partners, Ltd.</a:t>
            </a:r>
            <a:endParaRPr lang="en-US" sz="1000" dirty="0">
              <a:solidFill>
                <a:schemeClr val="tx1">
                  <a:lumMod val="50000"/>
                  <a:lumOff val="50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09600"/>
          </a:xfrm>
        </p:spPr>
        <p:txBody>
          <a:bodyPr>
            <a:normAutofit/>
          </a:bodyPr>
          <a:lstStyle>
            <a:lvl1pPr algn="ctr" defTabSz="914400" rtl="0" eaLnBrk="1" fontAlgn="base" latinLnBrk="0" hangingPunct="1">
              <a:spcBef>
                <a:spcPct val="0"/>
              </a:spcBef>
              <a:spcAft>
                <a:spcPct val="0"/>
              </a:spcAft>
              <a:buNone/>
              <a:defRPr lang="en-US" sz="2400" b="1" kern="1200" dirty="0">
                <a:solidFill>
                  <a:schemeClr val="tx2"/>
                </a:solidFill>
                <a:latin typeface="Arial" pitchFamily="34" charset="0"/>
                <a:ea typeface="+mj-ea"/>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DFC3D3-005B-4AAC-AA8D-93F6B9375F41}"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C3551-A684-473B-9C45-DC5D373B568B}" type="slidenum">
              <a:rPr lang="en-US" smtClean="0"/>
              <a:pPr/>
              <a:t>‹#›</a:t>
            </a:fld>
            <a:endParaRPr lang="en-US"/>
          </a:p>
        </p:txBody>
      </p:sp>
      <p:sp>
        <p:nvSpPr>
          <p:cNvPr id="7" name="Rectangle 6"/>
          <p:cNvSpPr/>
          <p:nvPr userDrawn="1"/>
        </p:nvSpPr>
        <p:spPr>
          <a:xfrm>
            <a:off x="6858000" y="6400800"/>
            <a:ext cx="347472" cy="304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2C13CF30-FAB3-49F9-8878-E1232EE16BF9}" type="slidenum">
              <a:rPr lang="en-US" sz="1000" baseline="0" smtClean="0">
                <a:solidFill>
                  <a:schemeClr val="bg1"/>
                </a:solidFill>
                <a:latin typeface="Arial" pitchFamily="34" charset="0"/>
                <a:cs typeface="Arial" pitchFamily="34" charset="0"/>
              </a:rPr>
              <a:pPr algn="ctr"/>
              <a:t>‹#›</a:t>
            </a:fld>
            <a:endParaRPr lang="en-US" sz="1000" dirty="0">
              <a:solidFill>
                <a:schemeClr val="bg1"/>
              </a:solidFill>
              <a:latin typeface="Arial" pitchFamily="34" charset="0"/>
              <a:cs typeface="Arial" pitchFamily="34" charset="0"/>
            </a:endParaRPr>
          </a:p>
        </p:txBody>
      </p:sp>
      <p:cxnSp>
        <p:nvCxnSpPr>
          <p:cNvPr id="8" name="Straight Connector 7"/>
          <p:cNvCxnSpPr/>
          <p:nvPr userDrawn="1"/>
        </p:nvCxnSpPr>
        <p:spPr>
          <a:xfrm>
            <a:off x="533400" y="990600"/>
            <a:ext cx="8229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 y="6400800"/>
            <a:ext cx="82296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7162800" y="6444345"/>
            <a:ext cx="1524000" cy="246221"/>
          </a:xfrm>
          <a:prstGeom prst="rect">
            <a:avLst/>
          </a:prstGeom>
          <a:noFill/>
        </p:spPr>
        <p:txBody>
          <a:bodyPr wrap="square" rtlCol="0">
            <a:spAutoFit/>
          </a:bodyPr>
          <a:lstStyle/>
          <a:p>
            <a:r>
              <a:rPr lang="en-US" sz="1000" dirty="0">
                <a:solidFill>
                  <a:schemeClr val="tx1">
                    <a:lumMod val="50000"/>
                    <a:lumOff val="50000"/>
                  </a:schemeClr>
                </a:solidFill>
              </a:rPr>
              <a:t>Courtland</a:t>
            </a:r>
            <a:r>
              <a:rPr lang="en-US" sz="1000" baseline="0" dirty="0">
                <a:solidFill>
                  <a:schemeClr val="tx1">
                    <a:lumMod val="50000"/>
                    <a:lumOff val="50000"/>
                  </a:schemeClr>
                </a:solidFill>
              </a:rPr>
              <a:t> Partners, Ltd.</a:t>
            </a:r>
            <a:endParaRPr lang="en-US" sz="1000" dirty="0">
              <a:solidFill>
                <a:schemeClr val="tx1">
                  <a:lumMod val="50000"/>
                  <a:lumOff val="50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277399-C19C-4B92-8491-029B1BA3C2C9}"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2BC73-5AF4-4084-A545-308AD64045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277399-C19C-4B92-8491-029B1BA3C2C9}"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2BC73-5AF4-4084-A545-308AD64045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277399-C19C-4B92-8491-029B1BA3C2C9}" type="datetimeFigureOut">
              <a:rPr lang="en-US" smtClean="0"/>
              <a:pPr/>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12BC73-5AF4-4084-A545-308AD64045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277399-C19C-4B92-8491-029B1BA3C2C9}" type="datetimeFigureOut">
              <a:rPr lang="en-US" smtClean="0"/>
              <a:pPr/>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12BC73-5AF4-4084-A545-308AD64045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77399-C19C-4B92-8491-029B1BA3C2C9}" type="datetimeFigureOut">
              <a:rPr lang="en-US" smtClean="0"/>
              <a:pPr/>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2BC73-5AF4-4084-A545-308AD64045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277399-C19C-4B92-8491-029B1BA3C2C9}"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2BC73-5AF4-4084-A545-308AD64045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277399-C19C-4B92-8491-029B1BA3C2C9}"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2BC73-5AF4-4084-A545-308AD64045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77399-C19C-4B92-8491-029B1BA3C2C9}" type="datetimeFigureOut">
              <a:rPr lang="en-US" smtClean="0"/>
              <a:pPr/>
              <a:t>6/25/2018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2BC73-5AF4-4084-A545-308AD64045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3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faculty.chicagobooth.edu/joseph.pagliari/research/MgmtConf/HitsMisses_2016.pdf"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faculty.chicagobooth.edu/joseph.pagliari/research/MgmtConf/HitsMisses_2016.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aculty.chicagobooth.edu/joseph.pagliari/research/MgmtConf/HitsMisses_2016.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faculty.chicagobooth.edu/joseph.pagliari/research/MgmtConf/HitsMisses_2016.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0"/>
            <a:ext cx="7620000" cy="369332"/>
          </a:xfrm>
          <a:prstGeom prst="rect">
            <a:avLst/>
          </a:prstGeom>
          <a:solidFill>
            <a:schemeClr val="tx2"/>
          </a:solidFill>
        </p:spPr>
        <p:txBody>
          <a:bodyPr wrap="square">
            <a:spAutoFit/>
          </a:bodyPr>
          <a:lstStyle/>
          <a:p>
            <a:pPr fontAlgn="auto">
              <a:spcBef>
                <a:spcPts val="0"/>
              </a:spcBef>
              <a:spcAft>
                <a:spcPts val="0"/>
              </a:spcAft>
              <a:defRPr/>
            </a:pPr>
            <a:r>
              <a:rPr lang="en-US" dirty="0">
                <a:solidFill>
                  <a:schemeClr val="bg1"/>
                </a:solidFill>
                <a:latin typeface="Arial" pitchFamily="34" charset="0"/>
                <a:cs typeface="Arial" pitchFamily="34" charset="0"/>
              </a:rPr>
              <a:t>June, 2017</a:t>
            </a:r>
          </a:p>
        </p:txBody>
      </p:sp>
      <p:graphicFrame>
        <p:nvGraphicFramePr>
          <p:cNvPr id="5" name="Table 4"/>
          <p:cNvGraphicFramePr>
            <a:graphicFrameLocks noGrp="1"/>
          </p:cNvGraphicFramePr>
          <p:nvPr>
            <p:extLst/>
          </p:nvPr>
        </p:nvGraphicFramePr>
        <p:xfrm>
          <a:off x="762000" y="4953000"/>
          <a:ext cx="7616952" cy="370840"/>
        </p:xfrm>
        <a:graphic>
          <a:graphicData uri="http://schemas.openxmlformats.org/drawingml/2006/table">
            <a:tbl>
              <a:tblPr firstRow="1" bandRow="1">
                <a:tableStyleId>{5C22544A-7EE6-4342-B048-85BDC9FD1C3A}</a:tableStyleId>
              </a:tblPr>
              <a:tblGrid>
                <a:gridCol w="7616952">
                  <a:extLst>
                    <a:ext uri="{9D8B030D-6E8A-4147-A177-3AD203B41FA5}">
                      <a16:colId xmlns:a16="http://schemas.microsoft.com/office/drawing/2014/main" val="20000"/>
                    </a:ext>
                  </a:extLst>
                </a:gridCol>
              </a:tblGrid>
              <a:tr h="370840">
                <a:tc>
                  <a:txBody>
                    <a:bodyPr/>
                    <a:lstStyle/>
                    <a:p>
                      <a:r>
                        <a:rPr lang="en-US" sz="1600" dirty="0">
                          <a:solidFill>
                            <a:schemeClr val="tx1"/>
                          </a:solidFill>
                          <a:latin typeface="Arial" pitchFamily="34" charset="0"/>
                          <a:cs typeface="Arial" pitchFamily="34" charset="0"/>
                        </a:rPr>
                        <a:t>Courtland</a:t>
                      </a:r>
                      <a:r>
                        <a:rPr lang="en-US" sz="1600" baseline="0" dirty="0">
                          <a:solidFill>
                            <a:schemeClr val="tx1"/>
                          </a:solidFill>
                          <a:latin typeface="Arial" pitchFamily="34" charset="0"/>
                          <a:cs typeface="Arial" pitchFamily="34" charset="0"/>
                        </a:rPr>
                        <a:t> Partners, Ltd.</a:t>
                      </a:r>
                      <a:r>
                        <a:rPr lang="en-US" sz="1600" b="0" baseline="0" dirty="0">
                          <a:solidFill>
                            <a:schemeClr val="tx1"/>
                          </a:solidFill>
                          <a:latin typeface="Arial" pitchFamily="34" charset="0"/>
                          <a:cs typeface="Arial" pitchFamily="34" charset="0"/>
                        </a:rPr>
                        <a:t> | </a:t>
                      </a:r>
                      <a:r>
                        <a:rPr lang="en-US" sz="1600" baseline="0" dirty="0">
                          <a:solidFill>
                            <a:schemeClr val="tx1"/>
                          </a:solidFill>
                          <a:latin typeface="Arial" pitchFamily="34" charset="0"/>
                          <a:cs typeface="Arial" pitchFamily="34" charset="0"/>
                        </a:rPr>
                        <a:t>Institutional Real Asset Advisor</a:t>
                      </a:r>
                      <a:endParaRPr lang="en-US" sz="1600" dirty="0">
                        <a:solidFill>
                          <a:schemeClr val="tx1"/>
                        </a:solidFill>
                        <a:latin typeface="Arial" pitchFamily="34" charset="0"/>
                        <a:cs typeface="Arial" pitchFamily="34" charset="0"/>
                      </a:endParaRPr>
                    </a:p>
                  </a:txBody>
                  <a:tcPr marL="0" marR="0" marT="0" marB="0"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6" name="TextBox 5"/>
          <p:cNvSpPr txBox="1"/>
          <p:nvPr/>
        </p:nvSpPr>
        <p:spPr>
          <a:xfrm>
            <a:off x="685800" y="5410201"/>
            <a:ext cx="7696200" cy="769441"/>
          </a:xfrm>
          <a:prstGeom prst="rect">
            <a:avLst/>
          </a:prstGeom>
          <a:noFill/>
        </p:spPr>
        <p:txBody>
          <a:bodyPr wrap="square">
            <a:spAutoFit/>
          </a:bodyPr>
          <a:lstStyle/>
          <a:p>
            <a:pPr algn="ctr" fontAlgn="auto">
              <a:spcBef>
                <a:spcPts val="0"/>
              </a:spcBef>
              <a:spcAft>
                <a:spcPts val="0"/>
              </a:spcAft>
              <a:defRPr/>
            </a:pPr>
            <a:r>
              <a:rPr lang="en-US" sz="1200" dirty="0">
                <a:latin typeface="Arial" pitchFamily="34" charset="0"/>
                <a:cs typeface="Arial" pitchFamily="34" charset="0"/>
              </a:rPr>
              <a:t>Los Angeles | Cleveland | London</a:t>
            </a:r>
          </a:p>
          <a:p>
            <a:pPr fontAlgn="auto">
              <a:spcBef>
                <a:spcPts val="0"/>
              </a:spcBef>
              <a:spcAft>
                <a:spcPts val="0"/>
              </a:spcAft>
              <a:defRPr/>
            </a:pPr>
            <a:endParaRPr lang="en-US" sz="1200" dirty="0">
              <a:latin typeface="Arial" pitchFamily="34" charset="0"/>
              <a:cs typeface="Arial" pitchFamily="34" charset="0"/>
            </a:endParaRPr>
          </a:p>
          <a:p>
            <a:pPr fontAlgn="auto">
              <a:spcBef>
                <a:spcPts val="0"/>
              </a:spcBef>
              <a:spcAft>
                <a:spcPts val="0"/>
              </a:spcAft>
              <a:defRPr/>
            </a:pPr>
            <a:r>
              <a:rPr lang="en-US" sz="2000" b="1" dirty="0">
                <a:solidFill>
                  <a:srgbClr val="FF0000"/>
                </a:solidFill>
                <a:latin typeface="Arial" pitchFamily="34" charset="0"/>
                <a:cs typeface="Arial" pitchFamily="34" charset="0"/>
              </a:rPr>
              <a:t> </a:t>
            </a:r>
          </a:p>
        </p:txBody>
      </p:sp>
      <p:pic>
        <p:nvPicPr>
          <p:cNvPr id="7" name="Picture 4" descr="Courtland Partners LTD.jpg"/>
          <p:cNvPicPr>
            <a:picLocks noChangeAspect="1"/>
          </p:cNvPicPr>
          <p:nvPr/>
        </p:nvPicPr>
        <p:blipFill>
          <a:blip r:embed="rId2" cstate="print"/>
          <a:srcRect l="6966" r="6966"/>
          <a:stretch>
            <a:fillRect/>
          </a:stretch>
        </p:blipFill>
        <p:spPr bwMode="auto">
          <a:xfrm>
            <a:off x="3733800" y="5715000"/>
            <a:ext cx="1676400" cy="1023855"/>
          </a:xfrm>
          <a:prstGeom prst="rect">
            <a:avLst/>
          </a:prstGeom>
          <a:noFill/>
          <a:ln w="9525">
            <a:noFill/>
            <a:miter lim="800000"/>
            <a:headEnd/>
            <a:tailEnd/>
          </a:ln>
        </p:spPr>
      </p:pic>
      <p:sp>
        <p:nvSpPr>
          <p:cNvPr id="8" name="Title 1"/>
          <p:cNvSpPr txBox="1">
            <a:spLocks/>
          </p:cNvSpPr>
          <p:nvPr/>
        </p:nvSpPr>
        <p:spPr>
          <a:xfrm>
            <a:off x="457200" y="2286000"/>
            <a:ext cx="8686800" cy="1143000"/>
          </a:xfrm>
          <a:prstGeom prst="rect">
            <a:avLst/>
          </a:prstGeom>
        </p:spPr>
        <p:txBody>
          <a:bodyPr vert="horz" lIns="91440" tIns="45720" rIns="91440" bIns="45720" rtlCol="0" anchor="ctr">
            <a:normAutofit/>
          </a:bodyPr>
          <a:lstStyle/>
          <a:p>
            <a:pPr marL="0" marR="0" lvl="0" indent="0" algn="ctr" fontAlgn="base">
              <a:lnSpc>
                <a:spcPct val="100000"/>
              </a:lnSpc>
              <a:spcBef>
                <a:spcPct val="0"/>
              </a:spcBef>
              <a:spcAft>
                <a:spcPct val="0"/>
              </a:spcAft>
              <a:buClrTx/>
              <a:buSzTx/>
              <a:tabLst/>
              <a:defRPr/>
            </a:pPr>
            <a:r>
              <a:rPr lang="en-US" sz="2400" b="1" dirty="0">
                <a:solidFill>
                  <a:schemeClr val="tx2"/>
                </a:solidFill>
                <a:latin typeface="Arial" pitchFamily="34" charset="0"/>
                <a:ea typeface="+mj-ea"/>
                <a:cs typeface="Arial" pitchFamily="34" charset="0"/>
              </a:rPr>
              <a:t>Risk Management for Commercial Real Estate Investing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1143000"/>
          </a:xfrm>
        </p:spPr>
        <p:txBody>
          <a:bodyPr>
            <a:noAutofit/>
          </a:bodyPr>
          <a:lstStyle/>
          <a:p>
            <a:r>
              <a:rPr lang="en-US" dirty="0"/>
              <a:t>Basis Growth</a:t>
            </a:r>
          </a:p>
        </p:txBody>
      </p:sp>
      <p:sp>
        <p:nvSpPr>
          <p:cNvPr id="5" name="Content Placeholder 2"/>
          <p:cNvSpPr>
            <a:spLocks noGrp="1"/>
          </p:cNvSpPr>
          <p:nvPr>
            <p:ph idx="1"/>
          </p:nvPr>
        </p:nvSpPr>
        <p:spPr>
          <a:xfrm>
            <a:off x="762000" y="1143000"/>
            <a:ext cx="7391400" cy="3200400"/>
          </a:xfrm>
        </p:spPr>
        <p:txBody>
          <a:bodyPr>
            <a:noAutofit/>
          </a:bodyPr>
          <a:lstStyle/>
          <a:p>
            <a:r>
              <a:rPr lang="en-US" sz="1800" dirty="0"/>
              <a:t>Looking at the return formula for real estate, we see that a change in Basis growth will have a linear effect on returns if there is no financial leverage</a:t>
            </a:r>
          </a:p>
          <a:p>
            <a:pPr lvl="1"/>
            <a:r>
              <a:rPr lang="en-US" sz="1800" dirty="0"/>
              <a:t>A 1% increase in Basis Growth will decrease the fund return by 1%</a:t>
            </a:r>
          </a:p>
          <a:p>
            <a:r>
              <a:rPr lang="en-US" sz="1800" dirty="0"/>
              <a:t>The use of financial leverage will exacerbate the effect of a change in Basis growth in a linear fashion</a:t>
            </a:r>
          </a:p>
          <a:p>
            <a:pPr lvl="1"/>
            <a:r>
              <a:rPr lang="en-US" sz="1800" dirty="0"/>
              <a:t>A 1% increase in Basis Growth on a 50% leveraged fund will decrease the fund return by 1.5%</a:t>
            </a:r>
          </a:p>
          <a:p>
            <a:r>
              <a:rPr lang="en-US" sz="1800" dirty="0"/>
              <a:t>Basis Growth has historically had an annual volatility of 0.32% as it is little affected by economic conditions</a:t>
            </a:r>
          </a:p>
        </p:txBody>
      </p:sp>
      <p:sp>
        <p:nvSpPr>
          <p:cNvPr id="4" name="TextBox 3"/>
          <p:cNvSpPr txBox="1"/>
          <p:nvPr/>
        </p:nvSpPr>
        <p:spPr>
          <a:xfrm>
            <a:off x="533400" y="4343400"/>
            <a:ext cx="8077200" cy="1015663"/>
          </a:xfrm>
          <a:prstGeom prst="rect">
            <a:avLst/>
          </a:prstGeom>
          <a:noFill/>
        </p:spPr>
        <p:txBody>
          <a:bodyPr wrap="square" rtlCol="0">
            <a:spAutoFit/>
          </a:bodyPr>
          <a:lstStyle/>
          <a:p>
            <a:pPr algn="ctr"/>
            <a:r>
              <a:rPr lang="en-US" sz="2000" i="1" dirty="0" err="1">
                <a:latin typeface="Times New Roman" pitchFamily="18" charset="0"/>
                <a:cs typeface="Times New Roman" pitchFamily="18" charset="0"/>
              </a:rPr>
              <a:t>k</a:t>
            </a:r>
            <a:r>
              <a:rPr lang="en-US" sz="2000" i="1" baseline="-25000" dirty="0" err="1">
                <a:latin typeface="Times New Roman" pitchFamily="18" charset="0"/>
                <a:cs typeface="Times New Roman" pitchFamily="18" charset="0"/>
              </a:rPr>
              <a:t>levered</a:t>
            </a:r>
            <a:r>
              <a:rPr lang="en-US" sz="2000" i="1" baseline="-25000" dirty="0">
                <a:latin typeface="Times New Roman" pitchFamily="18" charset="0"/>
                <a:cs typeface="Times New Roman" pitchFamily="18" charset="0"/>
              </a:rPr>
              <a:t> RE fund</a:t>
            </a:r>
            <a:r>
              <a:rPr lang="en-US" sz="2000" i="1" dirty="0">
                <a:latin typeface="Times New Roman" pitchFamily="18" charset="0"/>
                <a:cs typeface="Times New Roman" pitchFamily="18" charset="0"/>
              </a:rPr>
              <a:t> </a:t>
            </a:r>
            <a:r>
              <a:rPr lang="en-US" sz="2000" i="1" baseline="-25000" dirty="0">
                <a:latin typeface="Times New Roman" pitchFamily="18" charset="0"/>
                <a:cs typeface="Times New Roman" pitchFamily="18" charset="0"/>
              </a:rPr>
              <a:t>net of cap rate change</a:t>
            </a:r>
            <a:r>
              <a:rPr lang="en-US" sz="2000" i="1" dirty="0">
                <a:latin typeface="Times New Roman" pitchFamily="18" charset="0"/>
                <a:cs typeface="Times New Roman" pitchFamily="18" charset="0"/>
              </a:rPr>
              <a:t> = (1 + leverage) * (NOI Yield – Basis growth + NOI growth) – (leverage * economic leverage cost) +  net effect of cap rate change – Asset Management Fee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Basis Growth</a:t>
            </a:r>
          </a:p>
        </p:txBody>
      </p:sp>
      <p:sp>
        <p:nvSpPr>
          <p:cNvPr id="5" name="Content Placeholder 2"/>
          <p:cNvSpPr>
            <a:spLocks noGrp="1"/>
          </p:cNvSpPr>
          <p:nvPr>
            <p:ph idx="1"/>
          </p:nvPr>
        </p:nvSpPr>
        <p:spPr>
          <a:xfrm>
            <a:off x="762000" y="1066800"/>
            <a:ext cx="7391400" cy="914400"/>
          </a:xfrm>
        </p:spPr>
        <p:txBody>
          <a:bodyPr>
            <a:normAutofit/>
          </a:bodyPr>
          <a:lstStyle/>
          <a:p>
            <a:r>
              <a:rPr lang="en-US" sz="1800" dirty="0"/>
              <a:t>Shown below is the historic Basis growth for NPI properties</a:t>
            </a:r>
          </a:p>
          <a:p>
            <a:r>
              <a:rPr lang="en-US" sz="1800" dirty="0"/>
              <a:t>Since 2000 the CAGR has been 1.49% with little change during recessions </a:t>
            </a:r>
          </a:p>
        </p:txBody>
      </p:sp>
      <p:pic>
        <p:nvPicPr>
          <p:cNvPr id="1026" name="Picture 2"/>
          <p:cNvPicPr>
            <a:picLocks noChangeAspect="1" noChangeArrowheads="1"/>
          </p:cNvPicPr>
          <p:nvPr/>
        </p:nvPicPr>
        <p:blipFill>
          <a:blip r:embed="rId2" cstate="print"/>
          <a:srcRect/>
          <a:stretch>
            <a:fillRect/>
          </a:stretch>
        </p:blipFill>
        <p:spPr bwMode="auto">
          <a:xfrm>
            <a:off x="1447800" y="1828800"/>
            <a:ext cx="6176962" cy="448751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1143000"/>
          </a:xfrm>
        </p:spPr>
        <p:txBody>
          <a:bodyPr>
            <a:noAutofit/>
          </a:bodyPr>
          <a:lstStyle/>
          <a:p>
            <a:r>
              <a:rPr lang="en-US" dirty="0"/>
              <a:t>Leverage</a:t>
            </a:r>
          </a:p>
        </p:txBody>
      </p:sp>
      <p:sp>
        <p:nvSpPr>
          <p:cNvPr id="5" name="Content Placeholder 2"/>
          <p:cNvSpPr>
            <a:spLocks noGrp="1"/>
          </p:cNvSpPr>
          <p:nvPr>
            <p:ph idx="1"/>
          </p:nvPr>
        </p:nvSpPr>
        <p:spPr>
          <a:xfrm>
            <a:off x="762000" y="1143000"/>
            <a:ext cx="7391400" cy="2590800"/>
          </a:xfrm>
        </p:spPr>
        <p:txBody>
          <a:bodyPr>
            <a:noAutofit/>
          </a:bodyPr>
          <a:lstStyle/>
          <a:p>
            <a:r>
              <a:rPr lang="en-US" sz="1600" dirty="0"/>
              <a:t>Looking at the return formula for real estate, we see that a change in leverage will exacerbate the spread between the asset return and the economic leverage cost</a:t>
            </a:r>
          </a:p>
          <a:p>
            <a:r>
              <a:rPr lang="en-US" sz="1600" dirty="0"/>
              <a:t>Basis growth will have a linear effect on returns if there is no financial leverage</a:t>
            </a:r>
          </a:p>
          <a:p>
            <a:pPr lvl="1"/>
            <a:r>
              <a:rPr lang="en-US" sz="1600" dirty="0"/>
              <a:t>A 1% increase in Basis Growth will decrease the fund return by 1%</a:t>
            </a:r>
          </a:p>
          <a:p>
            <a:r>
              <a:rPr lang="en-US" sz="1600" dirty="0"/>
              <a:t>The use of financial leverage will exacerbate the effect of a change in Basis growth in a linear fashion</a:t>
            </a:r>
          </a:p>
          <a:p>
            <a:pPr lvl="1"/>
            <a:r>
              <a:rPr lang="en-US" sz="1600" dirty="0"/>
              <a:t>A 1% increase in Basis Growth on a 50% leveraged fund will decrease the fund return by 1.5%</a:t>
            </a:r>
          </a:p>
          <a:p>
            <a:r>
              <a:rPr lang="en-US" sz="1600" dirty="0"/>
              <a:t>Basis Growth has historically had an annual volatility of 0.32% as it is little affected by economic conditions</a:t>
            </a:r>
          </a:p>
        </p:txBody>
      </p:sp>
      <p:sp>
        <p:nvSpPr>
          <p:cNvPr id="4" name="TextBox 3"/>
          <p:cNvSpPr txBox="1"/>
          <p:nvPr/>
        </p:nvSpPr>
        <p:spPr>
          <a:xfrm>
            <a:off x="533400" y="4343400"/>
            <a:ext cx="8077200" cy="1015663"/>
          </a:xfrm>
          <a:prstGeom prst="rect">
            <a:avLst/>
          </a:prstGeom>
          <a:noFill/>
        </p:spPr>
        <p:txBody>
          <a:bodyPr wrap="square" rtlCol="0">
            <a:spAutoFit/>
          </a:bodyPr>
          <a:lstStyle/>
          <a:p>
            <a:pPr algn="ctr"/>
            <a:r>
              <a:rPr lang="en-US" sz="2000" i="1" dirty="0" err="1">
                <a:latin typeface="Times New Roman" pitchFamily="18" charset="0"/>
                <a:cs typeface="Times New Roman" pitchFamily="18" charset="0"/>
              </a:rPr>
              <a:t>k</a:t>
            </a:r>
            <a:r>
              <a:rPr lang="en-US" sz="2000" i="1" baseline="-25000" dirty="0" err="1">
                <a:latin typeface="Times New Roman" pitchFamily="18" charset="0"/>
                <a:cs typeface="Times New Roman" pitchFamily="18" charset="0"/>
              </a:rPr>
              <a:t>levered</a:t>
            </a:r>
            <a:r>
              <a:rPr lang="en-US" sz="2000" i="1" baseline="-25000" dirty="0">
                <a:latin typeface="Times New Roman" pitchFamily="18" charset="0"/>
                <a:cs typeface="Times New Roman" pitchFamily="18" charset="0"/>
              </a:rPr>
              <a:t> RE fund</a:t>
            </a:r>
            <a:r>
              <a:rPr lang="en-US" sz="2000" i="1" dirty="0">
                <a:latin typeface="Times New Roman" pitchFamily="18" charset="0"/>
                <a:cs typeface="Times New Roman" pitchFamily="18" charset="0"/>
              </a:rPr>
              <a:t> </a:t>
            </a:r>
            <a:r>
              <a:rPr lang="en-US" sz="2000" i="1" baseline="-25000" dirty="0">
                <a:latin typeface="Times New Roman" pitchFamily="18" charset="0"/>
                <a:cs typeface="Times New Roman" pitchFamily="18" charset="0"/>
              </a:rPr>
              <a:t>net of cap rate change</a:t>
            </a:r>
            <a:r>
              <a:rPr lang="en-US" sz="2000" i="1" dirty="0">
                <a:latin typeface="Times New Roman" pitchFamily="18" charset="0"/>
                <a:cs typeface="Times New Roman" pitchFamily="18" charset="0"/>
              </a:rPr>
              <a:t> = (1 + leverage) * (NOI Yield – Basis growth + NOI growth) – (leverage * economic leverage cost) +  net effect of cap rate change – Asset Management Fee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Leverage Risk Effect</a:t>
            </a:r>
          </a:p>
        </p:txBody>
      </p:sp>
      <p:pic>
        <p:nvPicPr>
          <p:cNvPr id="4098" name="Picture 2"/>
          <p:cNvPicPr>
            <a:picLocks noChangeAspect="1" noChangeArrowheads="1"/>
          </p:cNvPicPr>
          <p:nvPr/>
        </p:nvPicPr>
        <p:blipFill>
          <a:blip r:embed="rId2" cstate="print"/>
          <a:srcRect l="23333" t="28444" r="21111" b="12889"/>
          <a:stretch>
            <a:fillRect/>
          </a:stretch>
        </p:blipFill>
        <p:spPr bwMode="auto">
          <a:xfrm>
            <a:off x="152400" y="2895600"/>
            <a:ext cx="5225473" cy="3448812"/>
          </a:xfrm>
          <a:prstGeom prst="rect">
            <a:avLst/>
          </a:prstGeom>
          <a:noFill/>
          <a:ln w="9525">
            <a:noFill/>
            <a:miter lim="800000"/>
            <a:headEnd/>
            <a:tailEnd/>
          </a:ln>
        </p:spPr>
      </p:pic>
      <p:sp>
        <p:nvSpPr>
          <p:cNvPr id="5" name="Content Placeholder 2"/>
          <p:cNvSpPr>
            <a:spLocks noGrp="1"/>
          </p:cNvSpPr>
          <p:nvPr>
            <p:ph idx="1"/>
          </p:nvPr>
        </p:nvSpPr>
        <p:spPr>
          <a:xfrm>
            <a:off x="381000" y="1066800"/>
            <a:ext cx="8382000" cy="2133600"/>
          </a:xfrm>
        </p:spPr>
        <p:txBody>
          <a:bodyPr>
            <a:noAutofit/>
          </a:bodyPr>
          <a:lstStyle/>
          <a:p>
            <a:r>
              <a:rPr lang="en-US" sz="1400" dirty="0"/>
              <a:t>Shown below is a diagram illustrating the effect of leverage over time with a fixed cost of debt and a random asset return with a higher expected return than the cost of debt</a:t>
            </a:r>
          </a:p>
          <a:p>
            <a:r>
              <a:rPr lang="en-US" sz="1400" dirty="0"/>
              <a:t>Leverage will serve to exacerbate the spread between the return on assets to the cost of debt while increasing the volatility of equity in accordance to the formula presented below</a:t>
            </a:r>
          </a:p>
          <a:p>
            <a:pPr lvl="1"/>
            <a:r>
              <a:rPr lang="en-US" sz="1400" dirty="0"/>
              <a:t>Asset Volatility		4%</a:t>
            </a:r>
          </a:p>
          <a:p>
            <a:pPr lvl="1"/>
            <a:r>
              <a:rPr lang="en-US" sz="1400" dirty="0"/>
              <a:t>Debt Volatility		0%</a:t>
            </a:r>
          </a:p>
          <a:p>
            <a:pPr lvl="1"/>
            <a:r>
              <a:rPr lang="en-US" sz="1400" dirty="0"/>
              <a:t>Resulting Equity Volatility	8%</a:t>
            </a:r>
            <a:r>
              <a:rPr lang="en-US" sz="1600" dirty="0"/>
              <a:t>	</a:t>
            </a:r>
          </a:p>
          <a:p>
            <a:endParaRPr lang="en-US" sz="1600" dirty="0"/>
          </a:p>
        </p:txBody>
      </p:sp>
      <p:pic>
        <p:nvPicPr>
          <p:cNvPr id="4099" name="Picture 3"/>
          <p:cNvPicPr>
            <a:picLocks noChangeAspect="1" noChangeArrowheads="1"/>
          </p:cNvPicPr>
          <p:nvPr/>
        </p:nvPicPr>
        <p:blipFill>
          <a:blip r:embed="rId3" cstate="print"/>
          <a:srcRect l="37222" t="42667" r="40000" b="48444"/>
          <a:stretch>
            <a:fillRect/>
          </a:stretch>
        </p:blipFill>
        <p:spPr bwMode="auto">
          <a:xfrm>
            <a:off x="5638800" y="4114800"/>
            <a:ext cx="3131820" cy="763859"/>
          </a:xfrm>
          <a:prstGeom prst="rect">
            <a:avLst/>
          </a:prstGeom>
          <a:noFill/>
          <a:ln w="9525">
            <a:noFill/>
            <a:miter lim="800000"/>
            <a:headEnd/>
            <a:tailEnd/>
          </a:ln>
        </p:spPr>
      </p:pic>
      <p:sp>
        <p:nvSpPr>
          <p:cNvPr id="7" name="TextBox 6"/>
          <p:cNvSpPr txBox="1"/>
          <p:nvPr/>
        </p:nvSpPr>
        <p:spPr>
          <a:xfrm>
            <a:off x="381000" y="6477000"/>
            <a:ext cx="4634602" cy="246221"/>
          </a:xfrm>
          <a:prstGeom prst="rect">
            <a:avLst/>
          </a:prstGeom>
          <a:noFill/>
        </p:spPr>
        <p:txBody>
          <a:bodyPr wrap="none" rtlCol="0">
            <a:spAutoFit/>
          </a:bodyPr>
          <a:lstStyle/>
          <a:p>
            <a:r>
              <a:rPr lang="en-US" sz="1000" dirty="0"/>
              <a:t>Source of Chart and Formula: </a:t>
            </a:r>
            <a:r>
              <a:rPr lang="en-US" sz="1000" dirty="0">
                <a:hlinkClick r:id="rId4"/>
              </a:rPr>
              <a:t>Pagliari</a:t>
            </a:r>
            <a:r>
              <a:rPr lang="en-US" sz="1000" dirty="0"/>
              <a:t> : Notes for class #6 and #7 Winter Quarter 2017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Leverage Cost</a:t>
            </a:r>
          </a:p>
        </p:txBody>
      </p:sp>
      <p:sp>
        <p:nvSpPr>
          <p:cNvPr id="5" name="Content Placeholder 2"/>
          <p:cNvSpPr>
            <a:spLocks noGrp="1"/>
          </p:cNvSpPr>
          <p:nvPr>
            <p:ph idx="1"/>
          </p:nvPr>
        </p:nvSpPr>
        <p:spPr>
          <a:xfrm>
            <a:off x="762000" y="1066800"/>
            <a:ext cx="7391400" cy="1828800"/>
          </a:xfrm>
        </p:spPr>
        <p:txBody>
          <a:bodyPr>
            <a:normAutofit/>
          </a:bodyPr>
          <a:lstStyle/>
          <a:p>
            <a:r>
              <a:rPr lang="en-US" sz="1800" dirty="0"/>
              <a:t>As described in the slide on the effect of leverage, the cost of debt will affect equity returns to the extent that the spread between asset return and debt cost changes</a:t>
            </a:r>
          </a:p>
          <a:p>
            <a:r>
              <a:rPr lang="en-US" sz="1800" dirty="0"/>
              <a:t>To select a data series that represents the cost of debt, the series can be tested against a known series of the actual cost of debt</a:t>
            </a:r>
          </a:p>
        </p:txBody>
      </p:sp>
      <p:sp>
        <p:nvSpPr>
          <p:cNvPr id="7" name="TextBox 6"/>
          <p:cNvSpPr txBox="1"/>
          <p:nvPr/>
        </p:nvSpPr>
        <p:spPr>
          <a:xfrm>
            <a:off x="381000" y="6477000"/>
            <a:ext cx="4634602" cy="246221"/>
          </a:xfrm>
          <a:prstGeom prst="rect">
            <a:avLst/>
          </a:prstGeom>
          <a:noFill/>
        </p:spPr>
        <p:txBody>
          <a:bodyPr wrap="none" rtlCol="0">
            <a:spAutoFit/>
          </a:bodyPr>
          <a:lstStyle/>
          <a:p>
            <a:r>
              <a:rPr lang="en-US" sz="1000" dirty="0"/>
              <a:t>Source of Chart and Formula: </a:t>
            </a:r>
            <a:r>
              <a:rPr lang="en-US" sz="1000" dirty="0">
                <a:hlinkClick r:id="rId2"/>
              </a:rPr>
              <a:t>Pagliari</a:t>
            </a:r>
            <a:r>
              <a:rPr lang="en-US" sz="1000" dirty="0"/>
              <a:t> : Notes for class #6 and #7 Winter Quarter 2017</a:t>
            </a:r>
          </a:p>
        </p:txBody>
      </p:sp>
      <p:sp>
        <p:nvSpPr>
          <p:cNvPr id="8" name="TextBox 7"/>
          <p:cNvSpPr txBox="1"/>
          <p:nvPr/>
        </p:nvSpPr>
        <p:spPr>
          <a:xfrm>
            <a:off x="533400" y="4343400"/>
            <a:ext cx="8077200" cy="1015663"/>
          </a:xfrm>
          <a:prstGeom prst="rect">
            <a:avLst/>
          </a:prstGeom>
          <a:noFill/>
        </p:spPr>
        <p:txBody>
          <a:bodyPr wrap="square" rtlCol="0">
            <a:spAutoFit/>
          </a:bodyPr>
          <a:lstStyle/>
          <a:p>
            <a:pPr algn="ctr"/>
            <a:r>
              <a:rPr lang="en-US" sz="2000" i="1" dirty="0" err="1">
                <a:latin typeface="Times New Roman" pitchFamily="18" charset="0"/>
                <a:cs typeface="Times New Roman" pitchFamily="18" charset="0"/>
              </a:rPr>
              <a:t>k</a:t>
            </a:r>
            <a:r>
              <a:rPr lang="en-US" sz="2000" i="1" baseline="-25000" dirty="0" err="1">
                <a:latin typeface="Times New Roman" pitchFamily="18" charset="0"/>
                <a:cs typeface="Times New Roman" pitchFamily="18" charset="0"/>
              </a:rPr>
              <a:t>levered</a:t>
            </a:r>
            <a:r>
              <a:rPr lang="en-US" sz="2000" i="1" baseline="-25000" dirty="0">
                <a:latin typeface="Times New Roman" pitchFamily="18" charset="0"/>
                <a:cs typeface="Times New Roman" pitchFamily="18" charset="0"/>
              </a:rPr>
              <a:t> RE fund</a:t>
            </a:r>
            <a:r>
              <a:rPr lang="en-US" sz="2000" i="1" dirty="0">
                <a:latin typeface="Times New Roman" pitchFamily="18" charset="0"/>
                <a:cs typeface="Times New Roman" pitchFamily="18" charset="0"/>
              </a:rPr>
              <a:t> </a:t>
            </a:r>
            <a:r>
              <a:rPr lang="en-US" sz="2000" i="1" baseline="-25000" dirty="0">
                <a:latin typeface="Times New Roman" pitchFamily="18" charset="0"/>
                <a:cs typeface="Times New Roman" pitchFamily="18" charset="0"/>
              </a:rPr>
              <a:t>net of cap rate change</a:t>
            </a:r>
            <a:r>
              <a:rPr lang="en-US" sz="2000" i="1" dirty="0">
                <a:latin typeface="Times New Roman" pitchFamily="18" charset="0"/>
                <a:cs typeface="Times New Roman" pitchFamily="18" charset="0"/>
              </a:rPr>
              <a:t> = (1 + leverage) * (NOI Yield – Basis growth + NOI growth) – (leverage * economic leverage cost) +  net effect of cap rate change – Asset Management Fee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Debt Cost</a:t>
            </a:r>
          </a:p>
        </p:txBody>
      </p:sp>
      <p:sp>
        <p:nvSpPr>
          <p:cNvPr id="5" name="Content Placeholder 2"/>
          <p:cNvSpPr>
            <a:spLocks noGrp="1"/>
          </p:cNvSpPr>
          <p:nvPr>
            <p:ph idx="1"/>
          </p:nvPr>
        </p:nvSpPr>
        <p:spPr>
          <a:xfrm>
            <a:off x="762000" y="1066800"/>
            <a:ext cx="7391400" cy="533400"/>
          </a:xfrm>
        </p:spPr>
        <p:txBody>
          <a:bodyPr>
            <a:normAutofit/>
          </a:bodyPr>
          <a:lstStyle/>
          <a:p>
            <a:r>
              <a:rPr lang="en-US" sz="1800" dirty="0"/>
              <a:t>Shown below is the annualized income return for the </a:t>
            </a:r>
            <a:r>
              <a:rPr lang="en-US" sz="1800" dirty="0" err="1"/>
              <a:t>BofA</a:t>
            </a:r>
            <a:r>
              <a:rPr lang="en-US" sz="1800" dirty="0"/>
              <a:t> CMBS Index</a:t>
            </a:r>
          </a:p>
        </p:txBody>
      </p:sp>
      <p:pic>
        <p:nvPicPr>
          <p:cNvPr id="1027" name="Picture 3"/>
          <p:cNvPicPr>
            <a:picLocks noChangeAspect="1" noChangeArrowheads="1"/>
          </p:cNvPicPr>
          <p:nvPr/>
        </p:nvPicPr>
        <p:blipFill>
          <a:blip r:embed="rId2" cstate="print"/>
          <a:srcRect/>
          <a:stretch>
            <a:fillRect/>
          </a:stretch>
        </p:blipFill>
        <p:spPr bwMode="auto">
          <a:xfrm>
            <a:off x="1524000" y="1676400"/>
            <a:ext cx="6360158" cy="461858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Debt Cost</a:t>
            </a:r>
          </a:p>
        </p:txBody>
      </p:sp>
      <p:pic>
        <p:nvPicPr>
          <p:cNvPr id="3074" name="Picture 2"/>
          <p:cNvPicPr>
            <a:picLocks noChangeAspect="1" noChangeArrowheads="1"/>
          </p:cNvPicPr>
          <p:nvPr/>
        </p:nvPicPr>
        <p:blipFill>
          <a:blip r:embed="rId2" cstate="print"/>
          <a:srcRect/>
          <a:stretch>
            <a:fillRect/>
          </a:stretch>
        </p:blipFill>
        <p:spPr bwMode="auto">
          <a:xfrm>
            <a:off x="1828800" y="2590800"/>
            <a:ext cx="5181600" cy="3764395"/>
          </a:xfrm>
          <a:prstGeom prst="rect">
            <a:avLst/>
          </a:prstGeom>
          <a:noFill/>
          <a:ln w="9525">
            <a:noFill/>
            <a:miter lim="800000"/>
            <a:headEnd/>
            <a:tailEnd/>
          </a:ln>
          <a:effectLst/>
        </p:spPr>
      </p:pic>
      <p:sp>
        <p:nvSpPr>
          <p:cNvPr id="5" name="Content Placeholder 2"/>
          <p:cNvSpPr>
            <a:spLocks noGrp="1"/>
          </p:cNvSpPr>
          <p:nvPr>
            <p:ph idx="1"/>
          </p:nvPr>
        </p:nvSpPr>
        <p:spPr>
          <a:xfrm>
            <a:off x="762000" y="1066800"/>
            <a:ext cx="8077200" cy="1447800"/>
          </a:xfrm>
        </p:spPr>
        <p:txBody>
          <a:bodyPr>
            <a:noAutofit/>
          </a:bodyPr>
          <a:lstStyle/>
          <a:p>
            <a:r>
              <a:rPr lang="en-US" sz="1400" dirty="0"/>
              <a:t>Shown below are indices for publicly traded REIT average weighted average cost of debt and the income return for the </a:t>
            </a:r>
            <a:r>
              <a:rPr lang="en-US" sz="1400" dirty="0" err="1"/>
              <a:t>BofA</a:t>
            </a:r>
            <a:r>
              <a:rPr lang="en-US" sz="1400" dirty="0"/>
              <a:t> CMBS Index</a:t>
            </a:r>
          </a:p>
          <a:p>
            <a:r>
              <a:rPr lang="en-US" sz="1400" dirty="0"/>
              <a:t>As depicted, the </a:t>
            </a:r>
            <a:r>
              <a:rPr lang="en-US" sz="1400" dirty="0" err="1"/>
              <a:t>BofA</a:t>
            </a:r>
            <a:r>
              <a:rPr lang="en-US" sz="1400" dirty="0"/>
              <a:t> CMBS Index income returns very closely resemble the debt cost for publicly traded REITs</a:t>
            </a:r>
          </a:p>
          <a:p>
            <a:r>
              <a:rPr lang="en-US" sz="1400" dirty="0"/>
              <a:t>It is assumed that the debt cost for private real estate funds is similar to that of publicly traded REITs and therefore the </a:t>
            </a:r>
            <a:r>
              <a:rPr lang="en-US" sz="1400" dirty="0" err="1"/>
              <a:t>BofA</a:t>
            </a:r>
            <a:r>
              <a:rPr lang="en-US" sz="1400" dirty="0"/>
              <a:t> CMBS Index income return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Relationship Between NPI Income Return and Cost of Debt</a:t>
            </a:r>
          </a:p>
        </p:txBody>
      </p:sp>
      <p:pic>
        <p:nvPicPr>
          <p:cNvPr id="2050" name="Picture 2"/>
          <p:cNvPicPr>
            <a:picLocks noChangeAspect="1" noChangeArrowheads="1"/>
          </p:cNvPicPr>
          <p:nvPr/>
        </p:nvPicPr>
        <p:blipFill>
          <a:blip r:embed="rId2" cstate="print"/>
          <a:srcRect/>
          <a:stretch>
            <a:fillRect/>
          </a:stretch>
        </p:blipFill>
        <p:spPr bwMode="auto">
          <a:xfrm>
            <a:off x="2209800" y="2819400"/>
            <a:ext cx="4809563" cy="3494112"/>
          </a:xfrm>
          <a:prstGeom prst="rect">
            <a:avLst/>
          </a:prstGeom>
          <a:noFill/>
          <a:ln w="9525">
            <a:noFill/>
            <a:miter lim="800000"/>
            <a:headEnd/>
            <a:tailEnd/>
          </a:ln>
          <a:effectLst/>
        </p:spPr>
      </p:pic>
      <p:sp>
        <p:nvSpPr>
          <p:cNvPr id="6" name="Content Placeholder 2"/>
          <p:cNvSpPr>
            <a:spLocks noGrp="1"/>
          </p:cNvSpPr>
          <p:nvPr>
            <p:ph idx="1"/>
          </p:nvPr>
        </p:nvSpPr>
        <p:spPr>
          <a:xfrm>
            <a:off x="457200" y="1066800"/>
            <a:ext cx="8458200" cy="1447800"/>
          </a:xfrm>
        </p:spPr>
        <p:txBody>
          <a:bodyPr>
            <a:noAutofit/>
          </a:bodyPr>
          <a:lstStyle/>
          <a:p>
            <a:r>
              <a:rPr lang="en-US" sz="1400" dirty="0"/>
              <a:t>Shown below are annualized income returns for NPI properties and the income returns of the </a:t>
            </a:r>
            <a:r>
              <a:rPr lang="en-US" sz="1400" dirty="0" err="1"/>
              <a:t>BofA</a:t>
            </a:r>
            <a:r>
              <a:rPr lang="en-US" sz="1400" dirty="0"/>
              <a:t> CMBS Index</a:t>
            </a:r>
          </a:p>
          <a:p>
            <a:r>
              <a:rPr lang="en-US" sz="1400" dirty="0"/>
              <a:t>The price discovery mechanism for the </a:t>
            </a:r>
            <a:r>
              <a:rPr lang="en-US" sz="1400" dirty="0" err="1"/>
              <a:t>BofA</a:t>
            </a:r>
            <a:r>
              <a:rPr lang="en-US" sz="1400" dirty="0"/>
              <a:t> CMBS Index is much more robust than that of the NPI, especially during the GFC where very few NPI properties were trading  which is largely the cause for the spike in the CMBS income return during the GFC</a:t>
            </a:r>
          </a:p>
          <a:p>
            <a:r>
              <a:rPr lang="en-US" sz="1400" dirty="0"/>
              <a:t>Outside of the GFC, the spread between the CMBS income return and NPI income return is generally between 1% and 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Management Fee</a:t>
            </a:r>
          </a:p>
        </p:txBody>
      </p:sp>
      <p:sp>
        <p:nvSpPr>
          <p:cNvPr id="5" name="Content Placeholder 2"/>
          <p:cNvSpPr>
            <a:spLocks noGrp="1"/>
          </p:cNvSpPr>
          <p:nvPr>
            <p:ph idx="1"/>
          </p:nvPr>
        </p:nvSpPr>
        <p:spPr>
          <a:xfrm>
            <a:off x="457200" y="1066800"/>
            <a:ext cx="8458200" cy="1219200"/>
          </a:xfrm>
        </p:spPr>
        <p:txBody>
          <a:bodyPr>
            <a:noAutofit/>
          </a:bodyPr>
          <a:lstStyle/>
          <a:p>
            <a:r>
              <a:rPr lang="en-US" sz="1600" dirty="0"/>
              <a:t>Shown below is a table showing the average spread between gross and net returns for the ODCE index</a:t>
            </a:r>
          </a:p>
          <a:p>
            <a:r>
              <a:rPr lang="en-US" sz="1600" dirty="0"/>
              <a:t>This spread is 97 </a:t>
            </a:r>
            <a:r>
              <a:rPr lang="en-US" sz="1600" dirty="0" err="1"/>
              <a:t>bp</a:t>
            </a:r>
            <a:r>
              <a:rPr lang="en-US" sz="1600" dirty="0"/>
              <a:t> of equity and the variance from year to year is non-material so it is considered fixed at 97 </a:t>
            </a:r>
            <a:r>
              <a:rPr lang="en-US" sz="1600" dirty="0" err="1"/>
              <a:t>bp</a:t>
            </a:r>
            <a:endParaRPr lang="en-US" sz="1600" dirty="0"/>
          </a:p>
        </p:txBody>
      </p:sp>
      <p:grpSp>
        <p:nvGrpSpPr>
          <p:cNvPr id="8" name="Group 7"/>
          <p:cNvGrpSpPr/>
          <p:nvPr/>
        </p:nvGrpSpPr>
        <p:grpSpPr>
          <a:xfrm>
            <a:off x="1676400" y="2743200"/>
            <a:ext cx="6019800" cy="2286000"/>
            <a:chOff x="1524000" y="3657600"/>
            <a:chExt cx="6019800" cy="2286000"/>
          </a:xfrm>
        </p:grpSpPr>
        <p:pic>
          <p:nvPicPr>
            <p:cNvPr id="6" name="Picture 2"/>
            <p:cNvPicPr>
              <a:picLocks noChangeAspect="1" noChangeArrowheads="1"/>
            </p:cNvPicPr>
            <p:nvPr/>
          </p:nvPicPr>
          <p:blipFill>
            <a:blip r:embed="rId2" cstate="print"/>
            <a:srcRect l="27222" t="19556" r="28889" b="54666"/>
            <a:stretch>
              <a:fillRect/>
            </a:stretch>
          </p:blipFill>
          <p:spPr bwMode="auto">
            <a:xfrm>
              <a:off x="1524000" y="3657600"/>
              <a:ext cx="6019800" cy="2209800"/>
            </a:xfrm>
            <a:prstGeom prst="rect">
              <a:avLst/>
            </a:prstGeom>
            <a:noFill/>
            <a:ln w="9525">
              <a:noFill/>
              <a:miter lim="800000"/>
              <a:headEnd/>
              <a:tailEnd/>
            </a:ln>
          </p:spPr>
        </p:pic>
        <p:sp>
          <p:nvSpPr>
            <p:cNvPr id="7" name="Oval 6"/>
            <p:cNvSpPr/>
            <p:nvPr/>
          </p:nvSpPr>
          <p:spPr>
            <a:xfrm>
              <a:off x="6477000" y="54102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Effect of Cap Rate Change</a:t>
            </a:r>
          </a:p>
        </p:txBody>
      </p:sp>
      <p:sp>
        <p:nvSpPr>
          <p:cNvPr id="4" name="TextBox 3"/>
          <p:cNvSpPr txBox="1"/>
          <p:nvPr/>
        </p:nvSpPr>
        <p:spPr>
          <a:xfrm>
            <a:off x="533400" y="3200400"/>
            <a:ext cx="8077200" cy="1015663"/>
          </a:xfrm>
          <a:prstGeom prst="rect">
            <a:avLst/>
          </a:prstGeom>
          <a:noFill/>
        </p:spPr>
        <p:txBody>
          <a:bodyPr wrap="square" rtlCol="0">
            <a:spAutoFit/>
          </a:bodyPr>
          <a:lstStyle/>
          <a:p>
            <a:pPr algn="ctr"/>
            <a:r>
              <a:rPr lang="en-US" sz="2000" i="1" dirty="0" err="1">
                <a:latin typeface="Times New Roman" pitchFamily="18" charset="0"/>
                <a:cs typeface="Times New Roman" pitchFamily="18" charset="0"/>
              </a:rPr>
              <a:t>k</a:t>
            </a:r>
            <a:r>
              <a:rPr lang="en-US" sz="2000" i="1" baseline="-25000" dirty="0" err="1">
                <a:latin typeface="Times New Roman" pitchFamily="18" charset="0"/>
                <a:cs typeface="Times New Roman" pitchFamily="18" charset="0"/>
              </a:rPr>
              <a:t>levered</a:t>
            </a:r>
            <a:r>
              <a:rPr lang="en-US" sz="2000" i="1" baseline="-25000" dirty="0">
                <a:latin typeface="Times New Roman" pitchFamily="18" charset="0"/>
                <a:cs typeface="Times New Roman" pitchFamily="18" charset="0"/>
              </a:rPr>
              <a:t> RE fund</a:t>
            </a:r>
            <a:r>
              <a:rPr lang="en-US" sz="2000" i="1" dirty="0">
                <a:latin typeface="Times New Roman" pitchFamily="18" charset="0"/>
                <a:cs typeface="Times New Roman" pitchFamily="18" charset="0"/>
              </a:rPr>
              <a:t> </a:t>
            </a:r>
            <a:r>
              <a:rPr lang="en-US" sz="2000" i="1" baseline="-25000" dirty="0">
                <a:latin typeface="Times New Roman" pitchFamily="18" charset="0"/>
                <a:cs typeface="Times New Roman" pitchFamily="18" charset="0"/>
              </a:rPr>
              <a:t>net of cap rate change</a:t>
            </a:r>
            <a:r>
              <a:rPr lang="en-US" sz="2000" i="1" dirty="0">
                <a:latin typeface="Times New Roman" pitchFamily="18" charset="0"/>
                <a:cs typeface="Times New Roman" pitchFamily="18" charset="0"/>
              </a:rPr>
              <a:t> = (1 + leverage) * (NOI Yield – Basis growth + NOI growth) – (leverage * economic leverage cost) +  net effect of cap rate change – Asset Management Fee</a:t>
            </a:r>
          </a:p>
        </p:txBody>
      </p:sp>
      <p:sp>
        <p:nvSpPr>
          <p:cNvPr id="5" name="Content Placeholder 2"/>
          <p:cNvSpPr>
            <a:spLocks noGrp="1"/>
          </p:cNvSpPr>
          <p:nvPr>
            <p:ph idx="1"/>
          </p:nvPr>
        </p:nvSpPr>
        <p:spPr>
          <a:xfrm>
            <a:off x="457200" y="1066800"/>
            <a:ext cx="8458200" cy="1219200"/>
          </a:xfrm>
        </p:spPr>
        <p:txBody>
          <a:bodyPr>
            <a:noAutofit/>
          </a:bodyPr>
          <a:lstStyle/>
          <a:p>
            <a:r>
              <a:rPr lang="en-US" sz="1600" dirty="0"/>
              <a:t>Per the return formula below, the net effect of cap rate change is a separate factor that contributes to returns</a:t>
            </a:r>
          </a:p>
          <a:p>
            <a:r>
              <a:rPr lang="en-US" sz="1600" dirty="0"/>
              <a:t>It will be shown that this factor is the main contributor to drawdown risk as changes in cap rate can potentially have dramatic changes on future returns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r>
              <a:rPr lang="en-US" dirty="0"/>
              <a:t>What is risk management?</a:t>
            </a:r>
          </a:p>
        </p:txBody>
      </p:sp>
      <p:sp>
        <p:nvSpPr>
          <p:cNvPr id="3" name="Content Placeholder 2"/>
          <p:cNvSpPr>
            <a:spLocks noGrp="1"/>
          </p:cNvSpPr>
          <p:nvPr>
            <p:ph idx="1"/>
          </p:nvPr>
        </p:nvSpPr>
        <p:spPr>
          <a:xfrm>
            <a:off x="609600" y="1295400"/>
            <a:ext cx="8077200" cy="4572000"/>
          </a:xfrm>
        </p:spPr>
        <p:txBody>
          <a:bodyPr>
            <a:normAutofit/>
          </a:bodyPr>
          <a:lstStyle/>
          <a:p>
            <a:r>
              <a:rPr lang="en-US" sz="1800" dirty="0"/>
              <a:t>For our purposes risk management will be defined by the following characteristics:</a:t>
            </a:r>
          </a:p>
          <a:p>
            <a:pPr lvl="1"/>
            <a:r>
              <a:rPr lang="en-US" sz="1800" dirty="0"/>
              <a:t>Identifying drawdown risk</a:t>
            </a:r>
          </a:p>
          <a:p>
            <a:pPr lvl="1"/>
            <a:r>
              <a:rPr lang="en-US" sz="1800" dirty="0"/>
              <a:t>Quantifying drawdown risk</a:t>
            </a:r>
          </a:p>
          <a:p>
            <a:pPr lvl="1"/>
            <a:r>
              <a:rPr lang="en-US" sz="1800" dirty="0"/>
              <a:t>Managing drawdown risk</a:t>
            </a:r>
          </a:p>
          <a:p>
            <a:r>
              <a:rPr lang="en-US" sz="1800" dirty="0"/>
              <a:t>To approach this for commercial real estate investors, we need to understand the factors that affect return for commercial real estate and how each of these factors can potentially impact a drawdown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 Net Effect of Cap Rate Change</a:t>
            </a:r>
          </a:p>
        </p:txBody>
      </p:sp>
      <p:sp>
        <p:nvSpPr>
          <p:cNvPr id="5" name="Content Placeholder 2"/>
          <p:cNvSpPr>
            <a:spLocks noGrp="1"/>
          </p:cNvSpPr>
          <p:nvPr>
            <p:ph idx="1"/>
          </p:nvPr>
        </p:nvSpPr>
        <p:spPr>
          <a:xfrm>
            <a:off x="457200" y="1066800"/>
            <a:ext cx="8458200" cy="457200"/>
          </a:xfrm>
        </p:spPr>
        <p:txBody>
          <a:bodyPr>
            <a:noAutofit/>
          </a:bodyPr>
          <a:lstStyle/>
          <a:p>
            <a:r>
              <a:rPr lang="en-US" sz="1600" dirty="0"/>
              <a:t>Cap Rate change has contributed an average of 4.21% to returns annually since 2001</a:t>
            </a:r>
          </a:p>
        </p:txBody>
      </p:sp>
      <p:pic>
        <p:nvPicPr>
          <p:cNvPr id="2050" name="Picture 2"/>
          <p:cNvPicPr>
            <a:picLocks noChangeAspect="1" noChangeArrowheads="1"/>
          </p:cNvPicPr>
          <p:nvPr/>
        </p:nvPicPr>
        <p:blipFill>
          <a:blip r:embed="rId2" cstate="print"/>
          <a:srcRect/>
          <a:stretch>
            <a:fillRect/>
          </a:stretch>
        </p:blipFill>
        <p:spPr bwMode="auto">
          <a:xfrm>
            <a:off x="1295400" y="1447800"/>
            <a:ext cx="6710362" cy="4875029"/>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Management Model</a:t>
            </a:r>
          </a:p>
        </p:txBody>
      </p:sp>
      <p:sp>
        <p:nvSpPr>
          <p:cNvPr id="3" name="Content Placeholder 2"/>
          <p:cNvSpPr>
            <a:spLocks noGrp="1"/>
          </p:cNvSpPr>
          <p:nvPr>
            <p:ph idx="1"/>
          </p:nvPr>
        </p:nvSpPr>
        <p:spPr>
          <a:xfrm>
            <a:off x="457200" y="1066800"/>
            <a:ext cx="8229600" cy="5181600"/>
          </a:xfrm>
        </p:spPr>
        <p:txBody>
          <a:bodyPr>
            <a:noAutofit/>
          </a:bodyPr>
          <a:lstStyle/>
          <a:p>
            <a:r>
              <a:rPr lang="en-US" sz="1800" dirty="0">
                <a:latin typeface="Times New Roman" pitchFamily="18" charset="0"/>
                <a:cs typeface="Times New Roman" pitchFamily="18" charset="0"/>
              </a:rPr>
              <a:t>The following are the components of real estate return and the inputs used in the model</a:t>
            </a:r>
          </a:p>
          <a:p>
            <a:pPr lvl="1"/>
            <a:r>
              <a:rPr lang="en-US" sz="1600" dirty="0">
                <a:latin typeface="Times New Roman" pitchFamily="18" charset="0"/>
                <a:cs typeface="Times New Roman" pitchFamily="18" charset="0"/>
              </a:rPr>
              <a:t>NOI Yield</a:t>
            </a:r>
          </a:p>
          <a:p>
            <a:pPr lvl="2"/>
            <a:r>
              <a:rPr lang="en-US" sz="1600" dirty="0">
                <a:latin typeface="Times New Roman" pitchFamily="18" charset="0"/>
                <a:cs typeface="Times New Roman" pitchFamily="18" charset="0"/>
              </a:rPr>
              <a:t>NPI annualized income return of 4.64% as of 4Q16</a:t>
            </a:r>
          </a:p>
          <a:p>
            <a:pPr lvl="1"/>
            <a:r>
              <a:rPr lang="en-US" sz="1600" dirty="0">
                <a:latin typeface="Times New Roman" pitchFamily="18" charset="0"/>
                <a:cs typeface="Times New Roman" pitchFamily="18" charset="0"/>
              </a:rPr>
              <a:t>NOI Growth</a:t>
            </a:r>
          </a:p>
          <a:p>
            <a:pPr lvl="2"/>
            <a:r>
              <a:rPr lang="en-US" sz="1600" dirty="0">
                <a:latin typeface="Times New Roman" pitchFamily="18" charset="0"/>
                <a:cs typeface="Times New Roman" pitchFamily="18" charset="0"/>
              </a:rPr>
              <a:t>Historic growth rate since 2000 of 2.75%</a:t>
            </a:r>
          </a:p>
          <a:p>
            <a:pPr lvl="1"/>
            <a:r>
              <a:rPr lang="en-US" sz="1600" dirty="0">
                <a:latin typeface="Times New Roman" pitchFamily="18" charset="0"/>
                <a:cs typeface="Times New Roman" pitchFamily="18" charset="0"/>
              </a:rPr>
              <a:t>Basis Growth</a:t>
            </a:r>
          </a:p>
          <a:p>
            <a:pPr lvl="2"/>
            <a:r>
              <a:rPr lang="en-US" sz="1600" dirty="0">
                <a:latin typeface="Times New Roman" pitchFamily="18" charset="0"/>
                <a:cs typeface="Times New Roman" pitchFamily="18" charset="0"/>
              </a:rPr>
              <a:t>Historical growth rate since 2000 of 1.49%</a:t>
            </a:r>
          </a:p>
          <a:p>
            <a:pPr lvl="1"/>
            <a:r>
              <a:rPr lang="en-US" sz="1600" dirty="0">
                <a:latin typeface="Times New Roman" pitchFamily="18" charset="0"/>
                <a:cs typeface="Times New Roman" pitchFamily="18" charset="0"/>
              </a:rPr>
              <a:t>Leverage</a:t>
            </a:r>
          </a:p>
          <a:p>
            <a:pPr lvl="2"/>
            <a:r>
              <a:rPr lang="en-US" sz="1600" dirty="0">
                <a:latin typeface="Times New Roman" pitchFamily="18" charset="0"/>
                <a:cs typeface="Times New Roman" pitchFamily="18" charset="0"/>
              </a:rPr>
              <a:t>Model shows sensitivity of 0%, 25%, and 50%</a:t>
            </a:r>
          </a:p>
          <a:p>
            <a:pPr lvl="1"/>
            <a:r>
              <a:rPr lang="en-US" sz="1600" dirty="0">
                <a:latin typeface="Times New Roman" pitchFamily="18" charset="0"/>
                <a:cs typeface="Times New Roman" pitchFamily="18" charset="0"/>
              </a:rPr>
              <a:t>Economic Leverage Cost</a:t>
            </a:r>
          </a:p>
          <a:p>
            <a:pPr lvl="2"/>
            <a:r>
              <a:rPr lang="en-US" sz="1600" dirty="0">
                <a:latin typeface="Times New Roman" pitchFamily="18" charset="0"/>
                <a:cs typeface="Times New Roman" pitchFamily="18" charset="0"/>
              </a:rPr>
              <a:t>Annualized </a:t>
            </a:r>
            <a:r>
              <a:rPr lang="en-US" sz="1600" dirty="0" err="1">
                <a:latin typeface="Times New Roman" pitchFamily="18" charset="0"/>
                <a:cs typeface="Times New Roman" pitchFamily="18" charset="0"/>
              </a:rPr>
              <a:t>BofA</a:t>
            </a:r>
            <a:r>
              <a:rPr lang="en-US" sz="1600" dirty="0">
                <a:latin typeface="Times New Roman" pitchFamily="18" charset="0"/>
                <a:cs typeface="Times New Roman" pitchFamily="18" charset="0"/>
              </a:rPr>
              <a:t> CMBS income return in 4Q16 of 3.60%</a:t>
            </a:r>
          </a:p>
          <a:p>
            <a:pPr lvl="1"/>
            <a:r>
              <a:rPr lang="en-US" sz="1600" dirty="0">
                <a:latin typeface="Times New Roman" pitchFamily="18" charset="0"/>
                <a:cs typeface="Times New Roman" pitchFamily="18" charset="0"/>
              </a:rPr>
              <a:t>Asset Management Fee</a:t>
            </a:r>
          </a:p>
          <a:p>
            <a:pPr lvl="2"/>
            <a:r>
              <a:rPr lang="en-US" sz="1600" dirty="0">
                <a:latin typeface="Times New Roman" pitchFamily="18" charset="0"/>
                <a:cs typeface="Times New Roman" pitchFamily="18" charset="0"/>
              </a:rPr>
              <a:t>Average spread between gross and net ODCE returns in the past 10 years of 97 </a:t>
            </a:r>
            <a:r>
              <a:rPr lang="en-US" sz="1600" dirty="0" err="1">
                <a:latin typeface="Times New Roman" pitchFamily="18" charset="0"/>
                <a:cs typeface="Times New Roman" pitchFamily="18" charset="0"/>
              </a:rPr>
              <a:t>bp</a:t>
            </a:r>
            <a:endParaRPr lang="en-US" sz="1600" dirty="0">
              <a:latin typeface="Times New Roman" pitchFamily="18" charset="0"/>
              <a:cs typeface="Times New Roman" pitchFamily="18" charset="0"/>
            </a:endParaRPr>
          </a:p>
          <a:p>
            <a:pPr lvl="1"/>
            <a:r>
              <a:rPr lang="en-US" sz="1600" dirty="0">
                <a:latin typeface="Times New Roman" pitchFamily="18" charset="0"/>
                <a:cs typeface="Times New Roman" pitchFamily="18" charset="0"/>
              </a:rPr>
              <a:t>Net Effect of Cap Rate Change</a:t>
            </a:r>
          </a:p>
          <a:p>
            <a:pPr lvl="2"/>
            <a:r>
              <a:rPr lang="en-US" sz="1600" dirty="0">
                <a:latin typeface="Times New Roman" pitchFamily="18" charset="0"/>
                <a:cs typeface="Times New Roman" pitchFamily="18" charset="0"/>
              </a:rPr>
              <a:t>Model shows sensitivity to 0, 50, and 100 </a:t>
            </a:r>
            <a:r>
              <a:rPr lang="en-US" sz="1600" dirty="0" err="1">
                <a:latin typeface="Times New Roman" pitchFamily="18" charset="0"/>
                <a:cs typeface="Times New Roman" pitchFamily="18" charset="0"/>
              </a:rPr>
              <a:t>bp</a:t>
            </a:r>
            <a:r>
              <a:rPr lang="en-US" sz="1600" dirty="0">
                <a:latin typeface="Times New Roman" pitchFamily="18" charset="0"/>
                <a:cs typeface="Times New Roman" pitchFamily="18" charset="0"/>
              </a:rPr>
              <a:t> increases in cap rates</a:t>
            </a:r>
          </a:p>
          <a:p>
            <a:r>
              <a:rPr lang="en-US" sz="1800" dirty="0">
                <a:latin typeface="Times New Roman" pitchFamily="18" charset="0"/>
                <a:cs typeface="Times New Roman" pitchFamily="18" charset="0"/>
              </a:rPr>
              <a:t>The model shows the effect of the cap rate movements on annualized returns over 1-10 year periods</a:t>
            </a:r>
          </a:p>
          <a:p>
            <a:endParaRPr 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Management Model</a:t>
            </a:r>
          </a:p>
        </p:txBody>
      </p:sp>
      <p:pic>
        <p:nvPicPr>
          <p:cNvPr id="2050" name="Picture 2"/>
          <p:cNvPicPr>
            <a:picLocks noChangeAspect="1" noChangeArrowheads="1"/>
          </p:cNvPicPr>
          <p:nvPr/>
        </p:nvPicPr>
        <p:blipFill>
          <a:blip r:embed="rId2" cstate="print"/>
          <a:srcRect/>
          <a:stretch>
            <a:fillRect/>
          </a:stretch>
        </p:blipFill>
        <p:spPr bwMode="auto">
          <a:xfrm>
            <a:off x="990600" y="1066800"/>
            <a:ext cx="7291275" cy="5297058"/>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Management Model Observations</a:t>
            </a:r>
          </a:p>
        </p:txBody>
      </p:sp>
      <p:sp>
        <p:nvSpPr>
          <p:cNvPr id="4" name="Content Placeholder 2"/>
          <p:cNvSpPr>
            <a:spLocks noGrp="1"/>
          </p:cNvSpPr>
          <p:nvPr>
            <p:ph idx="1"/>
          </p:nvPr>
        </p:nvSpPr>
        <p:spPr>
          <a:xfrm>
            <a:off x="457200" y="1143000"/>
            <a:ext cx="8229600" cy="4953000"/>
          </a:xfrm>
        </p:spPr>
        <p:txBody>
          <a:bodyPr>
            <a:normAutofit/>
          </a:bodyPr>
          <a:lstStyle/>
          <a:p>
            <a:r>
              <a:rPr lang="en-US" sz="1800" dirty="0">
                <a:latin typeface="Times New Roman" pitchFamily="18" charset="0"/>
                <a:cs typeface="Times New Roman" pitchFamily="18" charset="0"/>
              </a:rPr>
              <a:t>The expected returns net of fees in year one if there is no change in cap rate movement are as follows:</a:t>
            </a:r>
          </a:p>
          <a:p>
            <a:pPr lvl="1"/>
            <a:r>
              <a:rPr lang="en-US" sz="1800" dirty="0">
                <a:latin typeface="Times New Roman" pitchFamily="18" charset="0"/>
                <a:cs typeface="Times New Roman" pitchFamily="18" charset="0"/>
              </a:rPr>
              <a:t>5.06% for 0% leverage</a:t>
            </a:r>
          </a:p>
          <a:p>
            <a:pPr lvl="1"/>
            <a:r>
              <a:rPr lang="en-US" sz="1800" dirty="0">
                <a:latin typeface="Times New Roman" pitchFamily="18" charset="0"/>
                <a:cs typeface="Times New Roman" pitchFamily="18" charset="0"/>
              </a:rPr>
              <a:t>5.86% for 25% leverage</a:t>
            </a:r>
          </a:p>
          <a:p>
            <a:pPr lvl="1"/>
            <a:r>
              <a:rPr lang="en-US" sz="1800" dirty="0">
                <a:latin typeface="Times New Roman" pitchFamily="18" charset="0"/>
                <a:cs typeface="Times New Roman" pitchFamily="18" charset="0"/>
              </a:rPr>
              <a:t>7.48% for 50% leverage</a:t>
            </a:r>
          </a:p>
          <a:p>
            <a:r>
              <a:rPr lang="en-US" sz="1800" dirty="0">
                <a:latin typeface="Times New Roman" pitchFamily="18" charset="0"/>
                <a:cs typeface="Times New Roman" pitchFamily="18" charset="0"/>
              </a:rPr>
              <a:t>The drawdown risk is significantly affected by the use of leverage</a:t>
            </a:r>
          </a:p>
          <a:p>
            <a:r>
              <a:rPr lang="en-US" sz="1800" dirty="0">
                <a:latin typeface="Times New Roman" pitchFamily="18" charset="0"/>
                <a:cs typeface="Times New Roman" pitchFamily="18" charset="0"/>
              </a:rPr>
              <a:t>It would take 5 years for a 50% levered investment to make enough in income returns to offset a 100 </a:t>
            </a:r>
            <a:r>
              <a:rPr lang="en-US" sz="1800" dirty="0" err="1">
                <a:latin typeface="Times New Roman" pitchFamily="18" charset="0"/>
                <a:cs typeface="Times New Roman" pitchFamily="18" charset="0"/>
              </a:rPr>
              <a:t>bp</a:t>
            </a:r>
            <a:r>
              <a:rPr lang="en-US" sz="1800" dirty="0">
                <a:latin typeface="Times New Roman" pitchFamily="18" charset="0"/>
                <a:cs typeface="Times New Roman" pitchFamily="18" charset="0"/>
              </a:rPr>
              <a:t> increase in cap rate and bring the annualized return to approximately 0%</a:t>
            </a:r>
          </a:p>
          <a:p>
            <a:r>
              <a:rPr lang="en-US" sz="1800" dirty="0">
                <a:latin typeface="Times New Roman" pitchFamily="18" charset="0"/>
                <a:cs typeface="Times New Roman" pitchFamily="18" charset="0"/>
              </a:rPr>
              <a:t>This analysis only includes the effects of a 100 </a:t>
            </a:r>
            <a:r>
              <a:rPr lang="en-US" sz="1800" dirty="0" err="1">
                <a:latin typeface="Times New Roman" pitchFamily="18" charset="0"/>
                <a:cs typeface="Times New Roman" pitchFamily="18" charset="0"/>
              </a:rPr>
              <a:t>bp</a:t>
            </a:r>
            <a:r>
              <a:rPr lang="en-US" sz="1800" dirty="0">
                <a:latin typeface="Times New Roman" pitchFamily="18" charset="0"/>
                <a:cs typeface="Times New Roman" pitchFamily="18" charset="0"/>
              </a:rPr>
              <a:t> increase in cap rate whereas cap rates have decreased by over 400 </a:t>
            </a:r>
            <a:r>
              <a:rPr lang="en-US" sz="1800" dirty="0" err="1">
                <a:latin typeface="Times New Roman" pitchFamily="18" charset="0"/>
                <a:cs typeface="Times New Roman" pitchFamily="18" charset="0"/>
              </a:rPr>
              <a:t>bp</a:t>
            </a:r>
            <a:r>
              <a:rPr lang="en-US" sz="1800" dirty="0">
                <a:latin typeface="Times New Roman" pitchFamily="18" charset="0"/>
                <a:cs typeface="Times New Roman" pitchFamily="18" charset="0"/>
              </a:rPr>
              <a:t> since 1995</a:t>
            </a:r>
          </a:p>
          <a:p>
            <a:r>
              <a:rPr lang="en-US" sz="1800" dirty="0">
                <a:latin typeface="Times New Roman" pitchFamily="18" charset="0"/>
                <a:cs typeface="Times New Roman" pitchFamily="18" charset="0"/>
              </a:rPr>
              <a:t>Non-core assets such as value add and opportunistic assets have price volatility greater than those tracked in the NPI so their draw downs would likely be greater than presented here</a:t>
            </a:r>
          </a:p>
          <a:p>
            <a:r>
              <a:rPr lang="en-US" sz="1800" dirty="0">
                <a:latin typeface="Times New Roman" pitchFamily="18" charset="0"/>
                <a:cs typeface="Times New Roman" pitchFamily="18" charset="0"/>
              </a:rPr>
              <a:t>Changes to inputs to the model other than leverage and cap rate movements will largely cause a linear parallel movement in each return curve</a:t>
            </a:r>
          </a:p>
          <a:p>
            <a:endParaRPr lang="en-US" sz="1800" dirty="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Binomial Cap Rate Movement Model</a:t>
            </a:r>
          </a:p>
        </p:txBody>
      </p:sp>
      <p:sp>
        <p:nvSpPr>
          <p:cNvPr id="4" name="Content Placeholder 2"/>
          <p:cNvSpPr>
            <a:spLocks noGrp="1"/>
          </p:cNvSpPr>
          <p:nvPr>
            <p:ph idx="1"/>
          </p:nvPr>
        </p:nvSpPr>
        <p:spPr>
          <a:xfrm>
            <a:off x="457200" y="1066800"/>
            <a:ext cx="8458200" cy="3276600"/>
          </a:xfrm>
        </p:spPr>
        <p:txBody>
          <a:bodyPr>
            <a:noAutofit/>
          </a:bodyPr>
          <a:lstStyle/>
          <a:p>
            <a:r>
              <a:rPr lang="en-US" sz="1800" dirty="0"/>
              <a:t>Using the valuation model described earlier and using the same projected NOI growth, basis growth, leverage cost, and management fee assumption, we can calculate the probability density function of future returns</a:t>
            </a:r>
          </a:p>
          <a:p>
            <a:r>
              <a:rPr lang="en-US" sz="1800" dirty="0"/>
              <a:t>To do this we can treat cap rate movements as a stochastic process and project future cap rate movements using projected volatility similar to historical volatility</a:t>
            </a:r>
          </a:p>
          <a:p>
            <a:r>
              <a:rPr lang="en-US" sz="1800" dirty="0"/>
              <a:t>On the next page is shown the binomial tree depicting the future potential cap rate paths</a:t>
            </a:r>
          </a:p>
          <a:p>
            <a:r>
              <a:rPr lang="en-US" sz="1800" dirty="0"/>
              <a:t>The following page shows the total capital return associated with each node in the binomial tree</a:t>
            </a:r>
          </a:p>
          <a:p>
            <a:r>
              <a:rPr lang="en-US" sz="1800" dirty="0"/>
              <a:t>Finally the probability density function of the total 5 year returns is shown</a:t>
            </a:r>
          </a:p>
          <a:p>
            <a:endParaRPr lang="en-US"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Cap Rate Binomial Tree</a:t>
            </a:r>
          </a:p>
        </p:txBody>
      </p:sp>
      <p:graphicFrame>
        <p:nvGraphicFramePr>
          <p:cNvPr id="4" name="Table 3"/>
          <p:cNvGraphicFramePr>
            <a:graphicFrameLocks noGrp="1"/>
          </p:cNvGraphicFramePr>
          <p:nvPr/>
        </p:nvGraphicFramePr>
        <p:xfrm>
          <a:off x="1752600" y="1219200"/>
          <a:ext cx="5791200" cy="4953010"/>
        </p:xfrm>
        <a:graphic>
          <a:graphicData uri="http://schemas.openxmlformats.org/drawingml/2006/table">
            <a:tbl>
              <a:tblPr/>
              <a:tblGrid>
                <a:gridCol w="612331">
                  <a:extLst>
                    <a:ext uri="{9D8B030D-6E8A-4147-A177-3AD203B41FA5}">
                      <a16:colId xmlns:a16="http://schemas.microsoft.com/office/drawing/2014/main" val="20000"/>
                    </a:ext>
                  </a:extLst>
                </a:gridCol>
                <a:gridCol w="508546">
                  <a:extLst>
                    <a:ext uri="{9D8B030D-6E8A-4147-A177-3AD203B41FA5}">
                      <a16:colId xmlns:a16="http://schemas.microsoft.com/office/drawing/2014/main" val="20001"/>
                    </a:ext>
                  </a:extLst>
                </a:gridCol>
                <a:gridCol w="508546">
                  <a:extLst>
                    <a:ext uri="{9D8B030D-6E8A-4147-A177-3AD203B41FA5}">
                      <a16:colId xmlns:a16="http://schemas.microsoft.com/office/drawing/2014/main" val="20002"/>
                    </a:ext>
                  </a:extLst>
                </a:gridCol>
                <a:gridCol w="508546">
                  <a:extLst>
                    <a:ext uri="{9D8B030D-6E8A-4147-A177-3AD203B41FA5}">
                      <a16:colId xmlns:a16="http://schemas.microsoft.com/office/drawing/2014/main" val="20003"/>
                    </a:ext>
                  </a:extLst>
                </a:gridCol>
                <a:gridCol w="508546">
                  <a:extLst>
                    <a:ext uri="{9D8B030D-6E8A-4147-A177-3AD203B41FA5}">
                      <a16:colId xmlns:a16="http://schemas.microsoft.com/office/drawing/2014/main" val="20004"/>
                    </a:ext>
                  </a:extLst>
                </a:gridCol>
                <a:gridCol w="508546">
                  <a:extLst>
                    <a:ext uri="{9D8B030D-6E8A-4147-A177-3AD203B41FA5}">
                      <a16:colId xmlns:a16="http://schemas.microsoft.com/office/drawing/2014/main" val="20005"/>
                    </a:ext>
                  </a:extLst>
                </a:gridCol>
                <a:gridCol w="508546">
                  <a:extLst>
                    <a:ext uri="{9D8B030D-6E8A-4147-A177-3AD203B41FA5}">
                      <a16:colId xmlns:a16="http://schemas.microsoft.com/office/drawing/2014/main" val="20006"/>
                    </a:ext>
                  </a:extLst>
                </a:gridCol>
                <a:gridCol w="581195">
                  <a:extLst>
                    <a:ext uri="{9D8B030D-6E8A-4147-A177-3AD203B41FA5}">
                      <a16:colId xmlns:a16="http://schemas.microsoft.com/office/drawing/2014/main" val="20007"/>
                    </a:ext>
                  </a:extLst>
                </a:gridCol>
                <a:gridCol w="508546">
                  <a:extLst>
                    <a:ext uri="{9D8B030D-6E8A-4147-A177-3AD203B41FA5}">
                      <a16:colId xmlns:a16="http://schemas.microsoft.com/office/drawing/2014/main" val="20008"/>
                    </a:ext>
                  </a:extLst>
                </a:gridCol>
                <a:gridCol w="518926">
                  <a:extLst>
                    <a:ext uri="{9D8B030D-6E8A-4147-A177-3AD203B41FA5}">
                      <a16:colId xmlns:a16="http://schemas.microsoft.com/office/drawing/2014/main" val="20009"/>
                    </a:ext>
                  </a:extLst>
                </a:gridCol>
                <a:gridCol w="518926">
                  <a:extLst>
                    <a:ext uri="{9D8B030D-6E8A-4147-A177-3AD203B41FA5}">
                      <a16:colId xmlns:a16="http://schemas.microsoft.com/office/drawing/2014/main" val="20010"/>
                    </a:ext>
                  </a:extLst>
                </a:gridCol>
              </a:tblGrid>
              <a:tr h="312714">
                <a:tc gridSpan="11">
                  <a:txBody>
                    <a:bodyPr/>
                    <a:lstStyle/>
                    <a:p>
                      <a:pPr algn="ctr" fontAlgn="b"/>
                      <a:r>
                        <a:rPr lang="en-US" sz="1600" b="0" i="0" u="none" strike="noStrike">
                          <a:solidFill>
                            <a:srgbClr val="000000"/>
                          </a:solidFill>
                          <a:latin typeface="Calibri"/>
                        </a:rPr>
                        <a:t>Cap Rate Tree</a:t>
                      </a:r>
                    </a:p>
                  </a:txBody>
                  <a:tcPr marL="8277" marR="8277" marT="827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1752">
                <a:tc>
                  <a:txBody>
                    <a:bodyPr/>
                    <a:lstStyle/>
                    <a:p>
                      <a:pPr algn="ctr" fontAlgn="b"/>
                      <a:r>
                        <a:rPr lang="en-US" sz="1000" b="0" i="0" u="none" strike="noStrike">
                          <a:solidFill>
                            <a:srgbClr val="000000"/>
                          </a:solidFill>
                          <a:latin typeface="Calibri"/>
                        </a:rPr>
                        <a:t>0</a:t>
                      </a: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a:t>
                      </a: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1752">
                <a:tc>
                  <a:txBody>
                    <a:bodyPr/>
                    <a:lstStyle/>
                    <a:p>
                      <a:pPr algn="ctr" fontAlgn="b"/>
                      <a:r>
                        <a:rPr lang="en-US" sz="1000" b="0" i="0" u="none" strike="noStrike">
                          <a:solidFill>
                            <a:srgbClr val="000000"/>
                          </a:solidFill>
                          <a:latin typeface="Calibri"/>
                        </a:rPr>
                        <a:t>year</a:t>
                      </a: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7.96%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7.55%</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7.15%</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7.15%</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6.77%</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6.77%</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6.42%</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6.42%</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6.42%</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6.08%</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6.08%</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6.08%</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5.76%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5.76%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5.76%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5.76%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5.46%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5.46%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5.46%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5.46%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5.17%</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5.17%</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5.17%</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5.17%</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5.17%</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4.90%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4.90%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4.90%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4.90%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4.90%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1752">
                <a:tc>
                  <a:txBody>
                    <a:bodyPr/>
                    <a:lstStyle/>
                    <a:p>
                      <a:pPr algn="r" fontAlgn="b"/>
                      <a:r>
                        <a:rPr lang="en-US" sz="1000" b="0" i="0" u="none" strike="noStrike">
                          <a:solidFill>
                            <a:srgbClr val="000000"/>
                          </a:solidFill>
                          <a:latin typeface="Calibri"/>
                        </a:rPr>
                        <a:t>4.64%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4.64%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4.64%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4.64%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4.64%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4.64%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4.39%</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4.39%</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4.39%</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4.39%</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4.39%</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4.16%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4.16%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4.16%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4.16%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4.16%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3.94%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3.94%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3.94%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3.94%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3.74%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3.74%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3.74%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3.74%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3.54%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3.54%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3.54%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3.35%</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3.35%</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3.35%</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3.18%</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3.18%</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r>
                        <a:rPr lang="en-US" sz="1000" b="0" i="0" u="none" strike="noStrike">
                          <a:solidFill>
                            <a:srgbClr val="000000"/>
                          </a:solidFill>
                          <a:latin typeface="Calibri"/>
                        </a:rPr>
                        <a:t> </a:t>
                      </a: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3.01%</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3.01%</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r>
                        <a:rPr lang="en-US" sz="1000" b="0" i="0" u="none" strike="noStrike">
                          <a:solidFill>
                            <a:srgbClr val="000000"/>
                          </a:solidFill>
                          <a:latin typeface="Calibri"/>
                        </a:rPr>
                        <a:t> </a:t>
                      </a: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2.85%</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01752">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r>
                        <a:rPr lang="en-US" sz="1000" b="0" i="0" u="none" strike="noStrike">
                          <a:solidFill>
                            <a:srgbClr val="000000"/>
                          </a:solidFill>
                          <a:latin typeface="Calibri"/>
                        </a:rPr>
                        <a:t> </a:t>
                      </a: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latin typeface="Calibri"/>
                        </a:rPr>
                        <a:t>2.70%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Return Binomial Tree</a:t>
            </a:r>
          </a:p>
        </p:txBody>
      </p:sp>
      <p:graphicFrame>
        <p:nvGraphicFramePr>
          <p:cNvPr id="5" name="Table 4"/>
          <p:cNvGraphicFramePr>
            <a:graphicFrameLocks noGrp="1"/>
          </p:cNvGraphicFramePr>
          <p:nvPr/>
        </p:nvGraphicFramePr>
        <p:xfrm>
          <a:off x="1524000" y="1219200"/>
          <a:ext cx="5904473" cy="4927602"/>
        </p:xfrm>
        <a:graphic>
          <a:graphicData uri="http://schemas.openxmlformats.org/drawingml/2006/table">
            <a:tbl>
              <a:tblPr/>
              <a:tblGrid>
                <a:gridCol w="624308">
                  <a:extLst>
                    <a:ext uri="{9D8B030D-6E8A-4147-A177-3AD203B41FA5}">
                      <a16:colId xmlns:a16="http://schemas.microsoft.com/office/drawing/2014/main" val="20000"/>
                    </a:ext>
                  </a:extLst>
                </a:gridCol>
                <a:gridCol w="518493">
                  <a:extLst>
                    <a:ext uri="{9D8B030D-6E8A-4147-A177-3AD203B41FA5}">
                      <a16:colId xmlns:a16="http://schemas.microsoft.com/office/drawing/2014/main" val="20001"/>
                    </a:ext>
                  </a:extLst>
                </a:gridCol>
                <a:gridCol w="518493">
                  <a:extLst>
                    <a:ext uri="{9D8B030D-6E8A-4147-A177-3AD203B41FA5}">
                      <a16:colId xmlns:a16="http://schemas.microsoft.com/office/drawing/2014/main" val="20002"/>
                    </a:ext>
                  </a:extLst>
                </a:gridCol>
                <a:gridCol w="518493">
                  <a:extLst>
                    <a:ext uri="{9D8B030D-6E8A-4147-A177-3AD203B41FA5}">
                      <a16:colId xmlns:a16="http://schemas.microsoft.com/office/drawing/2014/main" val="20003"/>
                    </a:ext>
                  </a:extLst>
                </a:gridCol>
                <a:gridCol w="518493">
                  <a:extLst>
                    <a:ext uri="{9D8B030D-6E8A-4147-A177-3AD203B41FA5}">
                      <a16:colId xmlns:a16="http://schemas.microsoft.com/office/drawing/2014/main" val="20004"/>
                    </a:ext>
                  </a:extLst>
                </a:gridCol>
                <a:gridCol w="518493">
                  <a:extLst>
                    <a:ext uri="{9D8B030D-6E8A-4147-A177-3AD203B41FA5}">
                      <a16:colId xmlns:a16="http://schemas.microsoft.com/office/drawing/2014/main" val="20005"/>
                    </a:ext>
                  </a:extLst>
                </a:gridCol>
                <a:gridCol w="518493">
                  <a:extLst>
                    <a:ext uri="{9D8B030D-6E8A-4147-A177-3AD203B41FA5}">
                      <a16:colId xmlns:a16="http://schemas.microsoft.com/office/drawing/2014/main" val="20006"/>
                    </a:ext>
                  </a:extLst>
                </a:gridCol>
                <a:gridCol w="592564">
                  <a:extLst>
                    <a:ext uri="{9D8B030D-6E8A-4147-A177-3AD203B41FA5}">
                      <a16:colId xmlns:a16="http://schemas.microsoft.com/office/drawing/2014/main" val="20007"/>
                    </a:ext>
                  </a:extLst>
                </a:gridCol>
                <a:gridCol w="518493">
                  <a:extLst>
                    <a:ext uri="{9D8B030D-6E8A-4147-A177-3AD203B41FA5}">
                      <a16:colId xmlns:a16="http://schemas.microsoft.com/office/drawing/2014/main" val="20008"/>
                    </a:ext>
                  </a:extLst>
                </a:gridCol>
                <a:gridCol w="529075">
                  <a:extLst>
                    <a:ext uri="{9D8B030D-6E8A-4147-A177-3AD203B41FA5}">
                      <a16:colId xmlns:a16="http://schemas.microsoft.com/office/drawing/2014/main" val="20009"/>
                    </a:ext>
                  </a:extLst>
                </a:gridCol>
                <a:gridCol w="529075">
                  <a:extLst>
                    <a:ext uri="{9D8B030D-6E8A-4147-A177-3AD203B41FA5}">
                      <a16:colId xmlns:a16="http://schemas.microsoft.com/office/drawing/2014/main" val="20010"/>
                    </a:ext>
                  </a:extLst>
                </a:gridCol>
              </a:tblGrid>
              <a:tr h="311111">
                <a:tc gridSpan="11">
                  <a:txBody>
                    <a:bodyPr/>
                    <a:lstStyle/>
                    <a:p>
                      <a:pPr algn="ctr" fontAlgn="b"/>
                      <a:r>
                        <a:rPr lang="en-US" sz="1600" b="0" i="0" u="none" strike="noStrike">
                          <a:solidFill>
                            <a:srgbClr val="000000"/>
                          </a:solidFill>
                          <a:latin typeface="Calibri"/>
                        </a:rPr>
                        <a:t>Capital Return Due to Cap Rate Change</a:t>
                      </a:r>
                    </a:p>
                  </a:txBody>
                  <a:tcPr marL="8277" marR="8277" marT="827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717">
                <a:tc>
                  <a:txBody>
                    <a:bodyPr/>
                    <a:lstStyle/>
                    <a:p>
                      <a:pPr algn="ctr" fontAlgn="b"/>
                      <a:r>
                        <a:rPr lang="en-US" sz="1000" b="0" i="0" u="none" strike="noStrike">
                          <a:solidFill>
                            <a:srgbClr val="000000"/>
                          </a:solidFill>
                          <a:latin typeface="Calibri"/>
                        </a:rPr>
                        <a:t>0</a:t>
                      </a: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a:t>
                      </a: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0717">
                <a:tc>
                  <a:txBody>
                    <a:bodyPr/>
                    <a:lstStyle/>
                    <a:p>
                      <a:pPr algn="ctr" fontAlgn="b"/>
                      <a:r>
                        <a:rPr lang="en-US" sz="1000" b="0" i="0" u="none" strike="noStrike">
                          <a:solidFill>
                            <a:srgbClr val="000000"/>
                          </a:solidFill>
                          <a:latin typeface="Calibri"/>
                        </a:rPr>
                        <a:t>year</a:t>
                      </a: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277" marR="8277" marT="82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latin typeface="Calibri"/>
                        </a:rPr>
                        <a:t> </a:t>
                      </a:r>
                    </a:p>
                  </a:txBody>
                  <a:tcPr marL="8277" marR="8277" marT="8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-41.8%</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-38.5%</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-35.1%</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-35.1%</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-31.5%</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-31.5%</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-27.7%</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-27.7%</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-27.7%</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-23.7%</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-23.7%</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-23.7%</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-19.4%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-19.4%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-19.4%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-19.4%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-15.0%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-15.0%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-15.0%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-15.0%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-10.2%</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-10.2%</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-10.2%</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-10.2%</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-10.2%</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-5.26%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-5.3%</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-5.3%</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-5.3%</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-5.3%</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0717">
                <a:tc>
                  <a:txBody>
                    <a:bodyPr/>
                    <a:lstStyle/>
                    <a:p>
                      <a:pPr algn="r" fontAlgn="b"/>
                      <a:r>
                        <a:rPr lang="en-US" sz="1000" b="0" i="0" u="none" strike="noStrike">
                          <a:solidFill>
                            <a:srgbClr val="000000"/>
                          </a:solidFill>
                          <a:latin typeface="Calibri"/>
                        </a:rPr>
                        <a:t>0.0%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0.0%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0.0%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0.0%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0.0%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0.0%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5.6%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11.4%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11.4%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11.4%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11.4%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11.4%</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17.6%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17.6%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17.6%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17.6%</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24.1%</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24.1%</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24.1%</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24.1%</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31.0%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31.0%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31.0%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38.3%</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38.3%</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38.3%</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46.0%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46.0%</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r>
                        <a:rPr lang="en-US" sz="1000" b="0" i="0" u="none" strike="noStrike">
                          <a:solidFill>
                            <a:srgbClr val="000000"/>
                          </a:solidFill>
                          <a:latin typeface="Calibri"/>
                        </a:rPr>
                        <a:t> </a:t>
                      </a: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54.1%</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Calibri"/>
                        </a:rPr>
                        <a:t>54.1%</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r>
                        <a:rPr lang="en-US" sz="1000" b="0" i="0" u="none" strike="noStrike">
                          <a:solidFill>
                            <a:srgbClr val="000000"/>
                          </a:solidFill>
                          <a:latin typeface="Calibri"/>
                        </a:rPr>
                        <a:t> </a:t>
                      </a: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62.7%</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277" marR="8277" marT="8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00717">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277" marR="8277" marT="8277" marB="0" anchor="b">
                    <a:lnL>
                      <a:noFill/>
                    </a:lnL>
                    <a:lnR>
                      <a:noFill/>
                    </a:lnR>
                    <a:lnT>
                      <a:noFill/>
                    </a:lnT>
                    <a:lnB>
                      <a:noFill/>
                    </a:lnB>
                  </a:tcPr>
                </a:tc>
                <a:tc>
                  <a:txBody>
                    <a:bodyPr/>
                    <a:lstStyle/>
                    <a:p>
                      <a:pPr algn="l" fontAlgn="b"/>
                      <a:r>
                        <a:rPr lang="en-US" sz="1000" b="0" i="0" u="none" strike="noStrike">
                          <a:solidFill>
                            <a:srgbClr val="000000"/>
                          </a:solidFill>
                          <a:latin typeface="Calibri"/>
                        </a:rPr>
                        <a:t> </a:t>
                      </a:r>
                    </a:p>
                  </a:txBody>
                  <a:tcPr marL="8277" marR="8277" marT="827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latin typeface="Calibri"/>
                        </a:rPr>
                        <a:t>71.7%</a:t>
                      </a:r>
                    </a:p>
                  </a:txBody>
                  <a:tcPr marL="8277" marR="8277" marT="8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Density Function of 5 Yr. Returns</a:t>
            </a:r>
          </a:p>
        </p:txBody>
      </p:sp>
      <p:pic>
        <p:nvPicPr>
          <p:cNvPr id="1026" name="Picture 2"/>
          <p:cNvPicPr>
            <a:picLocks noChangeAspect="1" noChangeArrowheads="1"/>
          </p:cNvPicPr>
          <p:nvPr/>
        </p:nvPicPr>
        <p:blipFill>
          <a:blip r:embed="rId2" cstate="print"/>
          <a:srcRect/>
          <a:stretch>
            <a:fillRect/>
          </a:stretch>
        </p:blipFill>
        <p:spPr bwMode="auto">
          <a:xfrm>
            <a:off x="990600" y="1066800"/>
            <a:ext cx="7239000" cy="5259081"/>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Management Conclusions</a:t>
            </a:r>
          </a:p>
        </p:txBody>
      </p:sp>
      <p:sp>
        <p:nvSpPr>
          <p:cNvPr id="6" name="Content Placeholder 2"/>
          <p:cNvSpPr>
            <a:spLocks noGrp="1"/>
          </p:cNvSpPr>
          <p:nvPr>
            <p:ph idx="1"/>
          </p:nvPr>
        </p:nvSpPr>
        <p:spPr>
          <a:xfrm>
            <a:off x="457200" y="1066800"/>
            <a:ext cx="8458200" cy="3352800"/>
          </a:xfrm>
        </p:spPr>
        <p:txBody>
          <a:bodyPr>
            <a:noAutofit/>
          </a:bodyPr>
          <a:lstStyle/>
          <a:p>
            <a:r>
              <a:rPr lang="en-US" sz="1600" dirty="0"/>
              <a:t>The probability density function graphically shows that the additional use of financial leverage adds significant variance to the potential future returns</a:t>
            </a:r>
          </a:p>
          <a:p>
            <a:r>
              <a:rPr lang="en-US" sz="1600" dirty="0"/>
              <a:t>The probability of a negative 5 year total return is as follows:</a:t>
            </a:r>
          </a:p>
          <a:p>
            <a:pPr lvl="1"/>
            <a:r>
              <a:rPr lang="en-US" sz="1600" dirty="0"/>
              <a:t>No leverage  		10.5%</a:t>
            </a:r>
          </a:p>
          <a:p>
            <a:pPr lvl="1"/>
            <a:r>
              <a:rPr lang="en-US" sz="1600" dirty="0"/>
              <a:t>25% leverage 	12.2%</a:t>
            </a:r>
          </a:p>
          <a:p>
            <a:pPr lvl="1"/>
            <a:r>
              <a:rPr lang="en-US" sz="1600" dirty="0"/>
              <a:t>50% leverage 	18.6%</a:t>
            </a:r>
          </a:p>
          <a:p>
            <a:r>
              <a:rPr lang="en-US" sz="1600" dirty="0"/>
              <a:t>The use of financial leverage exacerbates the positive capital return associated with cap rate compression and the negative capital return associated with cap rate expansion</a:t>
            </a:r>
          </a:p>
          <a:p>
            <a:r>
              <a:rPr lang="en-US" sz="1600" dirty="0"/>
              <a:t>Investors should understand the risk versus reward tradeoff associated with the use of financial leverage and be comfortable that their portfolio matches their risk tolerance</a:t>
            </a:r>
          </a:p>
          <a:p>
            <a:endParaRPr lang="en-US" sz="1600" dirty="0"/>
          </a:p>
          <a:p>
            <a:endParaRPr lang="en-US"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Sharpe Ratio</a:t>
            </a:r>
          </a:p>
        </p:txBody>
      </p:sp>
      <p:pic>
        <p:nvPicPr>
          <p:cNvPr id="4098" name="Picture 2"/>
          <p:cNvPicPr>
            <a:picLocks noChangeAspect="1" noChangeArrowheads="1"/>
          </p:cNvPicPr>
          <p:nvPr/>
        </p:nvPicPr>
        <p:blipFill>
          <a:blip r:embed="rId2" cstate="print"/>
          <a:srcRect/>
          <a:stretch>
            <a:fillRect/>
          </a:stretch>
        </p:blipFill>
        <p:spPr bwMode="auto">
          <a:xfrm>
            <a:off x="1066800" y="1066800"/>
            <a:ext cx="7239000" cy="525678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Real Estate Return</a:t>
            </a:r>
          </a:p>
        </p:txBody>
      </p:sp>
      <p:sp>
        <p:nvSpPr>
          <p:cNvPr id="3" name="Content Placeholder 2"/>
          <p:cNvSpPr>
            <a:spLocks noGrp="1"/>
          </p:cNvSpPr>
          <p:nvPr>
            <p:ph idx="1"/>
          </p:nvPr>
        </p:nvSpPr>
        <p:spPr>
          <a:xfrm>
            <a:off x="381000" y="1143001"/>
            <a:ext cx="8229600" cy="685800"/>
          </a:xfrm>
        </p:spPr>
        <p:txBody>
          <a:bodyPr>
            <a:normAutofit/>
          </a:bodyPr>
          <a:lstStyle/>
          <a:p>
            <a:r>
              <a:rPr lang="en-US" sz="1800" dirty="0"/>
              <a:t>Shown below are the formulas that describe the relationship between total real estate return and the components of the return</a:t>
            </a:r>
          </a:p>
        </p:txBody>
      </p:sp>
      <p:pic>
        <p:nvPicPr>
          <p:cNvPr id="4" name="Picture 2"/>
          <p:cNvPicPr>
            <a:picLocks noChangeAspect="1" noChangeArrowheads="1"/>
          </p:cNvPicPr>
          <p:nvPr/>
        </p:nvPicPr>
        <p:blipFill>
          <a:blip r:embed="rId2" cstate="print"/>
          <a:srcRect l="22693" t="26112" r="21586" b="55426"/>
          <a:stretch>
            <a:fillRect/>
          </a:stretch>
        </p:blipFill>
        <p:spPr bwMode="auto">
          <a:xfrm>
            <a:off x="1371600" y="1828800"/>
            <a:ext cx="6091145" cy="1261404"/>
          </a:xfrm>
          <a:prstGeom prst="rect">
            <a:avLst/>
          </a:prstGeom>
          <a:noFill/>
          <a:ln w="9525">
            <a:noFill/>
            <a:miter lim="800000"/>
            <a:headEnd/>
            <a:tailEnd/>
          </a:ln>
        </p:spPr>
      </p:pic>
      <p:sp>
        <p:nvSpPr>
          <p:cNvPr id="6" name="TextBox 5"/>
          <p:cNvSpPr txBox="1"/>
          <p:nvPr/>
        </p:nvSpPr>
        <p:spPr>
          <a:xfrm>
            <a:off x="3352800" y="3657600"/>
            <a:ext cx="2563522" cy="461665"/>
          </a:xfrm>
          <a:prstGeom prst="rect">
            <a:avLst/>
          </a:prstGeom>
          <a:noFill/>
        </p:spPr>
        <p:txBody>
          <a:bodyPr wrap="none" rtlCol="0">
            <a:spAutoFit/>
          </a:bodyPr>
          <a:lstStyle/>
          <a:p>
            <a:pPr algn="ctr"/>
            <a:r>
              <a:rPr lang="en-US" sz="2400" i="1" dirty="0">
                <a:latin typeface="Times New Roman" pitchFamily="18" charset="0"/>
                <a:cs typeface="Times New Roman" pitchFamily="18" charset="0"/>
              </a:rPr>
              <a:t>CF = NOI – </a:t>
            </a:r>
            <a:r>
              <a:rPr lang="en-US" sz="2400" i="1" dirty="0" err="1">
                <a:latin typeface="Times New Roman" pitchFamily="18" charset="0"/>
                <a:cs typeface="Times New Roman" pitchFamily="18" charset="0"/>
              </a:rPr>
              <a:t>Capex</a:t>
            </a:r>
            <a:endParaRPr lang="en-US" sz="2400" i="1" dirty="0">
              <a:latin typeface="Times New Roman" pitchFamily="18" charset="0"/>
              <a:cs typeface="Times New Roman" pitchFamily="18" charset="0"/>
            </a:endParaRPr>
          </a:p>
        </p:txBody>
      </p:sp>
      <p:sp>
        <p:nvSpPr>
          <p:cNvPr id="7" name="TextBox 6"/>
          <p:cNvSpPr txBox="1"/>
          <p:nvPr/>
        </p:nvSpPr>
        <p:spPr>
          <a:xfrm>
            <a:off x="539475" y="6501400"/>
            <a:ext cx="1085554" cy="246221"/>
          </a:xfrm>
          <a:prstGeom prst="rect">
            <a:avLst/>
          </a:prstGeom>
          <a:noFill/>
        </p:spPr>
        <p:txBody>
          <a:bodyPr wrap="none" rtlCol="0">
            <a:spAutoFit/>
          </a:bodyPr>
          <a:lstStyle/>
          <a:p>
            <a:r>
              <a:rPr lang="en-US" sz="1000" dirty="0"/>
              <a:t>Source: </a:t>
            </a:r>
            <a:r>
              <a:rPr lang="en-US" sz="1000" dirty="0">
                <a:hlinkClick r:id="rId3"/>
              </a:rPr>
              <a:t>Pagliari</a:t>
            </a:r>
            <a:endParaRPr lang="en-US" sz="1000" dirty="0"/>
          </a:p>
        </p:txBody>
      </p:sp>
      <p:sp>
        <p:nvSpPr>
          <p:cNvPr id="8" name="Content Placeholder 2"/>
          <p:cNvSpPr txBox="1">
            <a:spLocks/>
          </p:cNvSpPr>
          <p:nvPr/>
        </p:nvSpPr>
        <p:spPr>
          <a:xfrm>
            <a:off x="381000" y="3124200"/>
            <a:ext cx="8229600" cy="381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We can then break </a:t>
            </a:r>
            <a:r>
              <a:rPr lang="en-US" dirty="0"/>
              <a:t>cash flow down into its component parts of NOI and </a:t>
            </a:r>
            <a:r>
              <a:rPr lang="en-US" dirty="0" err="1"/>
              <a:t>Capex</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1622757" y="5410200"/>
            <a:ext cx="6355458" cy="461665"/>
          </a:xfrm>
          <a:prstGeom prst="rect">
            <a:avLst/>
          </a:prstGeom>
          <a:noFill/>
        </p:spPr>
        <p:txBody>
          <a:bodyPr wrap="none" rtlCol="0">
            <a:spAutoFit/>
          </a:bodyPr>
          <a:lstStyle/>
          <a:p>
            <a:pPr algn="ctr"/>
            <a:r>
              <a:rPr lang="en-US" sz="2400" i="1" dirty="0" err="1">
                <a:latin typeface="Times New Roman" pitchFamily="18" charset="0"/>
                <a:cs typeface="Times New Roman" pitchFamily="18" charset="0"/>
              </a:rPr>
              <a:t>k</a:t>
            </a:r>
            <a:r>
              <a:rPr lang="en-US" sz="2400" i="1" baseline="-25000" dirty="0" err="1">
                <a:latin typeface="Times New Roman" pitchFamily="18" charset="0"/>
                <a:cs typeface="Times New Roman" pitchFamily="18" charset="0"/>
              </a:rPr>
              <a:t>RE</a:t>
            </a:r>
            <a:r>
              <a:rPr lang="en-US" sz="2400" i="1" baseline="-25000" dirty="0">
                <a:latin typeface="Times New Roman" pitchFamily="18" charset="0"/>
                <a:cs typeface="Times New Roman" pitchFamily="18" charset="0"/>
              </a:rPr>
              <a:t> asset</a:t>
            </a:r>
            <a:r>
              <a:rPr lang="en-US" sz="2400" i="1" dirty="0">
                <a:latin typeface="Times New Roman" pitchFamily="18" charset="0"/>
                <a:cs typeface="Times New Roman" pitchFamily="18" charset="0"/>
              </a:rPr>
              <a:t> = NOI Yield – Basis growth + NOI growth</a:t>
            </a:r>
          </a:p>
        </p:txBody>
      </p:sp>
      <p:sp>
        <p:nvSpPr>
          <p:cNvPr id="10" name="Content Placeholder 2"/>
          <p:cNvSpPr txBox="1">
            <a:spLocks/>
          </p:cNvSpPr>
          <p:nvPr/>
        </p:nvSpPr>
        <p:spPr>
          <a:xfrm>
            <a:off x="457200" y="4267200"/>
            <a:ext cx="8229600" cy="990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solidFill>
                  <a:schemeClr val="tx1"/>
                </a:solidFill>
                <a:effectLst/>
                <a:uLnTx/>
                <a:uFillTx/>
                <a:latin typeface="+mn-lt"/>
                <a:ea typeface="+mn-ea"/>
                <a:cs typeface="+mn-cs"/>
              </a:rPr>
              <a:t>We can then restate each of these</a:t>
            </a:r>
            <a:r>
              <a:rPr kumimoji="0" lang="en-US" b="0" i="0" u="none" strike="noStrike" kern="1200" cap="none" spc="0" normalizeH="0" noProof="0" dirty="0">
                <a:ln>
                  <a:noFill/>
                </a:ln>
                <a:solidFill>
                  <a:schemeClr val="tx1"/>
                </a:solidFill>
                <a:effectLst/>
                <a:uLnTx/>
                <a:uFillTx/>
                <a:latin typeface="+mn-lt"/>
                <a:ea typeface="+mn-ea"/>
                <a:cs typeface="+mn-cs"/>
              </a:rPr>
              <a:t> components as a percentage of the initial investment basis which will allow a calculation of the return as a percent of the investment basis</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Sharpe Ratio</a:t>
            </a:r>
          </a:p>
        </p:txBody>
      </p:sp>
      <p:sp>
        <p:nvSpPr>
          <p:cNvPr id="4" name="Content Placeholder 2"/>
          <p:cNvSpPr>
            <a:spLocks noGrp="1"/>
          </p:cNvSpPr>
          <p:nvPr>
            <p:ph idx="1"/>
          </p:nvPr>
        </p:nvSpPr>
        <p:spPr>
          <a:xfrm>
            <a:off x="457200" y="1143000"/>
            <a:ext cx="8229600" cy="4953000"/>
          </a:xfrm>
        </p:spPr>
        <p:txBody>
          <a:bodyPr>
            <a:normAutofit/>
          </a:bodyPr>
          <a:lstStyle/>
          <a:p>
            <a:r>
              <a:rPr lang="en-US" sz="1800" dirty="0">
                <a:latin typeface="Times New Roman" pitchFamily="18" charset="0"/>
                <a:cs typeface="Times New Roman" pitchFamily="18" charset="0"/>
              </a:rPr>
              <a:t>The Sharpe Ratio for portfolio combinations of the risk free investment and the NPI Net investment is .54</a:t>
            </a:r>
          </a:p>
          <a:p>
            <a:r>
              <a:rPr lang="en-US" sz="1800" dirty="0">
                <a:latin typeface="Times New Roman" pitchFamily="18" charset="0"/>
                <a:cs typeface="Times New Roman" pitchFamily="18" charset="0"/>
              </a:rPr>
              <a:t>The Sharpe Ratio for portfolio combinations that include going long the NPI and short the mortgage market is .22</a:t>
            </a:r>
          </a:p>
          <a:p>
            <a:r>
              <a:rPr lang="en-US" sz="1800" dirty="0">
                <a:latin typeface="Times New Roman" pitchFamily="18" charset="0"/>
                <a:cs typeface="Times New Roman" pitchFamily="18" charset="0"/>
              </a:rPr>
              <a:t>The risk versus reward tradeoff associated with adding financial leverage is approximately 40% in comparison to owing an asset with no leverage</a:t>
            </a:r>
          </a:p>
          <a:p>
            <a:r>
              <a:rPr lang="en-US" sz="1800" dirty="0">
                <a:latin typeface="Times New Roman" pitchFamily="18" charset="0"/>
                <a:cs typeface="Times New Roman" pitchFamily="18" charset="0"/>
              </a:rPr>
              <a:t>This means that when levering NPI properties, investors are getting approximately one third of the return for each additional unit of risk in comparison to the unlevered investment in the NPI</a:t>
            </a:r>
          </a:p>
          <a:p>
            <a:endParaRPr lang="en-US" sz="1800" dirty="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Real Estate Return</a:t>
            </a:r>
          </a:p>
        </p:txBody>
      </p:sp>
      <p:sp>
        <p:nvSpPr>
          <p:cNvPr id="3" name="Content Placeholder 2"/>
          <p:cNvSpPr>
            <a:spLocks noGrp="1"/>
          </p:cNvSpPr>
          <p:nvPr>
            <p:ph idx="1"/>
          </p:nvPr>
        </p:nvSpPr>
        <p:spPr>
          <a:xfrm>
            <a:off x="381000" y="1143001"/>
            <a:ext cx="8229600" cy="685800"/>
          </a:xfrm>
        </p:spPr>
        <p:txBody>
          <a:bodyPr>
            <a:noAutofit/>
          </a:bodyPr>
          <a:lstStyle/>
          <a:p>
            <a:r>
              <a:rPr lang="en-US" sz="1600" dirty="0"/>
              <a:t>To have this formula be relevant to an actual real estate investment, an asset management fee can be included which is stated as a fee as a percent of the equity invested</a:t>
            </a:r>
          </a:p>
        </p:txBody>
      </p:sp>
      <p:pic>
        <p:nvPicPr>
          <p:cNvPr id="5" name="Picture 2"/>
          <p:cNvPicPr>
            <a:picLocks noChangeAspect="1" noChangeArrowheads="1"/>
          </p:cNvPicPr>
          <p:nvPr/>
        </p:nvPicPr>
        <p:blipFill>
          <a:blip r:embed="rId2" cstate="print"/>
          <a:srcRect l="22693" t="47446" r="21586" b="34912"/>
          <a:stretch>
            <a:fillRect/>
          </a:stretch>
        </p:blipFill>
        <p:spPr bwMode="auto">
          <a:xfrm>
            <a:off x="2133600" y="3657600"/>
            <a:ext cx="4876800" cy="965041"/>
          </a:xfrm>
          <a:prstGeom prst="rect">
            <a:avLst/>
          </a:prstGeom>
          <a:noFill/>
          <a:ln w="9525">
            <a:noFill/>
            <a:miter lim="800000"/>
            <a:headEnd/>
            <a:tailEnd/>
          </a:ln>
        </p:spPr>
      </p:pic>
      <p:sp>
        <p:nvSpPr>
          <p:cNvPr id="7" name="TextBox 6"/>
          <p:cNvSpPr txBox="1"/>
          <p:nvPr/>
        </p:nvSpPr>
        <p:spPr>
          <a:xfrm>
            <a:off x="539475" y="6501400"/>
            <a:ext cx="1628972" cy="246221"/>
          </a:xfrm>
          <a:prstGeom prst="rect">
            <a:avLst/>
          </a:prstGeom>
          <a:noFill/>
        </p:spPr>
        <p:txBody>
          <a:bodyPr wrap="none" rtlCol="0">
            <a:spAutoFit/>
          </a:bodyPr>
          <a:lstStyle/>
          <a:p>
            <a:r>
              <a:rPr lang="en-US" sz="1000" dirty="0"/>
              <a:t>Source of Formulas: </a:t>
            </a:r>
            <a:r>
              <a:rPr lang="en-US" sz="1000" dirty="0">
                <a:hlinkClick r:id="rId3"/>
              </a:rPr>
              <a:t>Pagliari</a:t>
            </a:r>
            <a:endParaRPr lang="en-US" sz="1000" dirty="0"/>
          </a:p>
        </p:txBody>
      </p:sp>
      <p:sp>
        <p:nvSpPr>
          <p:cNvPr id="9" name="TextBox 8"/>
          <p:cNvSpPr txBox="1"/>
          <p:nvPr/>
        </p:nvSpPr>
        <p:spPr>
          <a:xfrm>
            <a:off x="609600" y="1752600"/>
            <a:ext cx="7543800" cy="707886"/>
          </a:xfrm>
          <a:prstGeom prst="rect">
            <a:avLst/>
          </a:prstGeom>
          <a:noFill/>
        </p:spPr>
        <p:txBody>
          <a:bodyPr wrap="square" rtlCol="0">
            <a:spAutoFit/>
          </a:bodyPr>
          <a:lstStyle/>
          <a:p>
            <a:pPr algn="ctr"/>
            <a:r>
              <a:rPr lang="en-US" sz="2000" i="1" dirty="0" err="1">
                <a:latin typeface="Times New Roman" pitchFamily="18" charset="0"/>
                <a:cs typeface="Times New Roman" pitchFamily="18" charset="0"/>
              </a:rPr>
              <a:t>k</a:t>
            </a:r>
            <a:r>
              <a:rPr lang="en-US" sz="2000" i="1" baseline="-25000" dirty="0" err="1">
                <a:latin typeface="Times New Roman" pitchFamily="18" charset="0"/>
                <a:cs typeface="Times New Roman" pitchFamily="18" charset="0"/>
              </a:rPr>
              <a:t>unlevered</a:t>
            </a:r>
            <a:r>
              <a:rPr lang="en-US" sz="2000" i="1" baseline="-25000" dirty="0">
                <a:latin typeface="Times New Roman" pitchFamily="18" charset="0"/>
                <a:cs typeface="Times New Roman" pitchFamily="18" charset="0"/>
              </a:rPr>
              <a:t> RE fund</a:t>
            </a:r>
            <a:r>
              <a:rPr lang="en-US" sz="2000" i="1" dirty="0">
                <a:latin typeface="Times New Roman" pitchFamily="18" charset="0"/>
                <a:cs typeface="Times New Roman" pitchFamily="18" charset="0"/>
              </a:rPr>
              <a:t> </a:t>
            </a:r>
            <a:r>
              <a:rPr lang="en-US" sz="2000" i="1" baseline="-25000" dirty="0">
                <a:latin typeface="Times New Roman" pitchFamily="18" charset="0"/>
                <a:cs typeface="Times New Roman" pitchFamily="18" charset="0"/>
              </a:rPr>
              <a:t>gross of cap rate change</a:t>
            </a:r>
            <a:r>
              <a:rPr lang="en-US" sz="2000" i="1" dirty="0">
                <a:latin typeface="Times New Roman" pitchFamily="18" charset="0"/>
                <a:cs typeface="Times New Roman" pitchFamily="18" charset="0"/>
              </a:rPr>
              <a:t>= NOI Yield – Basis growth + NOI growth – Asset Management Fee</a:t>
            </a:r>
          </a:p>
        </p:txBody>
      </p:sp>
      <p:sp>
        <p:nvSpPr>
          <p:cNvPr id="11" name="Content Placeholder 2"/>
          <p:cNvSpPr txBox="1">
            <a:spLocks/>
          </p:cNvSpPr>
          <p:nvPr/>
        </p:nvSpPr>
        <p:spPr>
          <a:xfrm>
            <a:off x="457200" y="2514600"/>
            <a:ext cx="8229600" cy="45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Next we need to adopt the model to incorporate the use of financial leverage</a:t>
            </a:r>
          </a:p>
        </p:txBody>
      </p:sp>
      <p:sp>
        <p:nvSpPr>
          <p:cNvPr id="12" name="TextBox 11"/>
          <p:cNvSpPr txBox="1"/>
          <p:nvPr/>
        </p:nvSpPr>
        <p:spPr>
          <a:xfrm>
            <a:off x="609600" y="2895600"/>
            <a:ext cx="8153400" cy="707886"/>
          </a:xfrm>
          <a:prstGeom prst="rect">
            <a:avLst/>
          </a:prstGeom>
          <a:noFill/>
        </p:spPr>
        <p:txBody>
          <a:bodyPr wrap="square" rtlCol="0">
            <a:spAutoFit/>
          </a:bodyPr>
          <a:lstStyle/>
          <a:p>
            <a:pPr algn="ctr"/>
            <a:r>
              <a:rPr lang="en-US" sz="2000" i="1" dirty="0" err="1">
                <a:latin typeface="Times New Roman" pitchFamily="18" charset="0"/>
                <a:cs typeface="Times New Roman" pitchFamily="18" charset="0"/>
              </a:rPr>
              <a:t>k</a:t>
            </a:r>
            <a:r>
              <a:rPr lang="en-US" sz="2000" i="1" baseline="-25000" dirty="0" err="1">
                <a:latin typeface="Times New Roman" pitchFamily="18" charset="0"/>
                <a:cs typeface="Times New Roman" pitchFamily="18" charset="0"/>
              </a:rPr>
              <a:t>levered</a:t>
            </a:r>
            <a:r>
              <a:rPr lang="en-US" sz="2000" i="1" baseline="-25000" dirty="0">
                <a:latin typeface="Times New Roman" pitchFamily="18" charset="0"/>
                <a:cs typeface="Times New Roman" pitchFamily="18" charset="0"/>
              </a:rPr>
              <a:t> RE fund</a:t>
            </a:r>
            <a:r>
              <a:rPr lang="en-US" sz="2000" i="1" dirty="0">
                <a:latin typeface="Times New Roman" pitchFamily="18" charset="0"/>
                <a:cs typeface="Times New Roman" pitchFamily="18" charset="0"/>
              </a:rPr>
              <a:t> </a:t>
            </a:r>
            <a:r>
              <a:rPr lang="en-US" sz="2000" i="1" baseline="-25000" dirty="0">
                <a:latin typeface="Times New Roman" pitchFamily="18" charset="0"/>
                <a:cs typeface="Times New Roman" pitchFamily="18" charset="0"/>
              </a:rPr>
              <a:t>gross of cap rate change </a:t>
            </a:r>
            <a:r>
              <a:rPr lang="en-US" sz="2000" i="1" dirty="0">
                <a:latin typeface="Times New Roman" pitchFamily="18" charset="0"/>
                <a:cs typeface="Times New Roman" pitchFamily="18" charset="0"/>
              </a:rPr>
              <a:t>= (1 + leverage) * (NOI Yield – Basis growth + NOI growth) – (leverage * economic leverage cost) – Asset Management Fee</a:t>
            </a:r>
          </a:p>
        </p:txBody>
      </p:sp>
      <p:sp>
        <p:nvSpPr>
          <p:cNvPr id="13" name="Content Placeholder 2"/>
          <p:cNvSpPr txBox="1">
            <a:spLocks/>
          </p:cNvSpPr>
          <p:nvPr/>
        </p:nvSpPr>
        <p:spPr>
          <a:xfrm>
            <a:off x="609600" y="4800600"/>
            <a:ext cx="82296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Finally we</a:t>
            </a:r>
            <a:r>
              <a:rPr kumimoji="0" lang="en-US" sz="1600" b="0" i="0" u="none" strike="noStrike" kern="1200" cap="none" spc="0" normalizeH="0" noProof="0" dirty="0">
                <a:ln>
                  <a:noFill/>
                </a:ln>
                <a:solidFill>
                  <a:schemeClr val="tx1"/>
                </a:solidFill>
                <a:effectLst/>
                <a:uLnTx/>
                <a:uFillTx/>
                <a:latin typeface="+mn-lt"/>
                <a:ea typeface="+mn-ea"/>
                <a:cs typeface="+mn-cs"/>
              </a:rPr>
              <a:t> need to include a component to account for the change in cap rate which may be positive or negative</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TextBox 13"/>
          <p:cNvSpPr txBox="1"/>
          <p:nvPr/>
        </p:nvSpPr>
        <p:spPr>
          <a:xfrm>
            <a:off x="533400" y="5410200"/>
            <a:ext cx="8077200" cy="1015663"/>
          </a:xfrm>
          <a:prstGeom prst="rect">
            <a:avLst/>
          </a:prstGeom>
          <a:noFill/>
        </p:spPr>
        <p:txBody>
          <a:bodyPr wrap="square" rtlCol="0">
            <a:spAutoFit/>
          </a:bodyPr>
          <a:lstStyle/>
          <a:p>
            <a:pPr algn="ctr"/>
            <a:r>
              <a:rPr lang="en-US" sz="2000" i="1" dirty="0" err="1">
                <a:latin typeface="Times New Roman" pitchFamily="18" charset="0"/>
                <a:cs typeface="Times New Roman" pitchFamily="18" charset="0"/>
              </a:rPr>
              <a:t>k</a:t>
            </a:r>
            <a:r>
              <a:rPr lang="en-US" sz="2000" i="1" baseline="-25000" dirty="0" err="1">
                <a:latin typeface="Times New Roman" pitchFamily="18" charset="0"/>
                <a:cs typeface="Times New Roman" pitchFamily="18" charset="0"/>
              </a:rPr>
              <a:t>levered</a:t>
            </a:r>
            <a:r>
              <a:rPr lang="en-US" sz="2000" i="1" baseline="-25000" dirty="0">
                <a:latin typeface="Times New Roman" pitchFamily="18" charset="0"/>
                <a:cs typeface="Times New Roman" pitchFamily="18" charset="0"/>
              </a:rPr>
              <a:t> RE fund</a:t>
            </a:r>
            <a:r>
              <a:rPr lang="en-US" sz="2000" i="1" dirty="0">
                <a:latin typeface="Times New Roman" pitchFamily="18" charset="0"/>
                <a:cs typeface="Times New Roman" pitchFamily="18" charset="0"/>
              </a:rPr>
              <a:t> </a:t>
            </a:r>
            <a:r>
              <a:rPr lang="en-US" sz="2000" i="1" baseline="-25000" dirty="0">
                <a:latin typeface="Times New Roman" pitchFamily="18" charset="0"/>
                <a:cs typeface="Times New Roman" pitchFamily="18" charset="0"/>
              </a:rPr>
              <a:t>net of cap rate change</a:t>
            </a:r>
            <a:r>
              <a:rPr lang="en-US" sz="2000" i="1" dirty="0">
                <a:latin typeface="Times New Roman" pitchFamily="18" charset="0"/>
                <a:cs typeface="Times New Roman" pitchFamily="18" charset="0"/>
              </a:rPr>
              <a:t> = (1 + leverage) * (NOI Yield – Basis growth + NOI growth) – (leverage * economic leverage cost) +  net effect of cap rate change – Asset Management Fee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Real Estate Return</a:t>
            </a:r>
          </a:p>
        </p:txBody>
      </p:sp>
      <p:sp>
        <p:nvSpPr>
          <p:cNvPr id="16" name="Content Placeholder 2"/>
          <p:cNvSpPr>
            <a:spLocks noGrp="1"/>
          </p:cNvSpPr>
          <p:nvPr>
            <p:ph idx="1"/>
          </p:nvPr>
        </p:nvSpPr>
        <p:spPr>
          <a:xfrm>
            <a:off x="609600" y="1219200"/>
            <a:ext cx="7772400" cy="4724400"/>
          </a:xfrm>
        </p:spPr>
        <p:txBody>
          <a:bodyPr>
            <a:normAutofit/>
          </a:bodyPr>
          <a:lstStyle/>
          <a:p>
            <a:r>
              <a:rPr lang="en-US" sz="1800" dirty="0">
                <a:latin typeface="Times New Roman" pitchFamily="18" charset="0"/>
                <a:cs typeface="Times New Roman" pitchFamily="18" charset="0"/>
              </a:rPr>
              <a:t>Components of Real Estate Return</a:t>
            </a:r>
          </a:p>
          <a:p>
            <a:pPr lvl="1"/>
            <a:r>
              <a:rPr lang="en-US" sz="1800" dirty="0">
                <a:latin typeface="Times New Roman" pitchFamily="18" charset="0"/>
                <a:cs typeface="Times New Roman" pitchFamily="18" charset="0"/>
              </a:rPr>
              <a:t>NOI Yield</a:t>
            </a:r>
          </a:p>
          <a:p>
            <a:pPr lvl="1"/>
            <a:r>
              <a:rPr lang="en-US" sz="1800" dirty="0">
                <a:latin typeface="Times New Roman" pitchFamily="18" charset="0"/>
                <a:cs typeface="Times New Roman" pitchFamily="18" charset="0"/>
              </a:rPr>
              <a:t>NOI Growth</a:t>
            </a:r>
          </a:p>
          <a:p>
            <a:pPr lvl="1"/>
            <a:r>
              <a:rPr lang="en-US" sz="1800" dirty="0">
                <a:latin typeface="Times New Roman" pitchFamily="18" charset="0"/>
                <a:cs typeface="Times New Roman" pitchFamily="18" charset="0"/>
              </a:rPr>
              <a:t>Basis Growth</a:t>
            </a:r>
          </a:p>
          <a:p>
            <a:pPr lvl="1"/>
            <a:r>
              <a:rPr lang="en-US" sz="1800" dirty="0">
                <a:latin typeface="Times New Roman" pitchFamily="18" charset="0"/>
                <a:cs typeface="Times New Roman" pitchFamily="18" charset="0"/>
              </a:rPr>
              <a:t>Leverage</a:t>
            </a:r>
          </a:p>
          <a:p>
            <a:pPr lvl="1"/>
            <a:r>
              <a:rPr lang="en-US" sz="1800" dirty="0">
                <a:latin typeface="Times New Roman" pitchFamily="18" charset="0"/>
                <a:cs typeface="Times New Roman" pitchFamily="18" charset="0"/>
              </a:rPr>
              <a:t>Economic Leverage Cost</a:t>
            </a:r>
          </a:p>
          <a:p>
            <a:pPr lvl="1"/>
            <a:r>
              <a:rPr lang="en-US" sz="1800" dirty="0">
                <a:latin typeface="Times New Roman" pitchFamily="18" charset="0"/>
                <a:cs typeface="Times New Roman" pitchFamily="18" charset="0"/>
              </a:rPr>
              <a:t>Asset Management Fee</a:t>
            </a:r>
          </a:p>
          <a:p>
            <a:pPr lvl="1"/>
            <a:r>
              <a:rPr lang="en-US" sz="1800" dirty="0">
                <a:latin typeface="Times New Roman" pitchFamily="18" charset="0"/>
                <a:cs typeface="Times New Roman" pitchFamily="18" charset="0"/>
              </a:rPr>
              <a:t>Net Effect of Cap Rate Change</a:t>
            </a:r>
          </a:p>
          <a:p>
            <a:r>
              <a:rPr lang="en-US" sz="1800" dirty="0">
                <a:latin typeface="Times New Roman" pitchFamily="18" charset="0"/>
                <a:cs typeface="Times New Roman" pitchFamily="18" charset="0"/>
              </a:rPr>
              <a:t>We will look at each component and determine the sensitively of a potential drawdown to changes in each component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1143000"/>
          </a:xfrm>
        </p:spPr>
        <p:txBody>
          <a:bodyPr>
            <a:noAutofit/>
          </a:bodyPr>
          <a:lstStyle/>
          <a:p>
            <a:r>
              <a:rPr lang="en-US" dirty="0"/>
              <a:t>NOI Yield</a:t>
            </a:r>
          </a:p>
        </p:txBody>
      </p:sp>
      <p:sp>
        <p:nvSpPr>
          <p:cNvPr id="5" name="Content Placeholder 2"/>
          <p:cNvSpPr>
            <a:spLocks noGrp="1"/>
          </p:cNvSpPr>
          <p:nvPr>
            <p:ph idx="1"/>
          </p:nvPr>
        </p:nvSpPr>
        <p:spPr>
          <a:xfrm>
            <a:off x="762000" y="1143000"/>
            <a:ext cx="7391400" cy="2590800"/>
          </a:xfrm>
        </p:spPr>
        <p:txBody>
          <a:bodyPr>
            <a:normAutofit/>
          </a:bodyPr>
          <a:lstStyle/>
          <a:p>
            <a:r>
              <a:rPr lang="en-US" sz="1800" dirty="0"/>
              <a:t>Looking at the return formula for real estate, we see that a change in NOI yield will have a linear effect on returns if there is no financial leverage</a:t>
            </a:r>
          </a:p>
          <a:p>
            <a:pPr lvl="1"/>
            <a:r>
              <a:rPr lang="en-US" sz="1800" dirty="0"/>
              <a:t>A 1% increase in NOI Yield will increase the fund return by 1%</a:t>
            </a:r>
          </a:p>
          <a:p>
            <a:r>
              <a:rPr lang="en-US" sz="1800" dirty="0"/>
              <a:t>The use of financial leverage will exacerbate the effect of a change in NOI yield in a linear fashion</a:t>
            </a:r>
          </a:p>
          <a:p>
            <a:pPr lvl="1"/>
            <a:r>
              <a:rPr lang="en-US" sz="1800" dirty="0"/>
              <a:t>A 1% increase in NOI Yield on a 50% leveraged fund will increase the fund return by 1.5%</a:t>
            </a:r>
          </a:p>
        </p:txBody>
      </p:sp>
      <p:sp>
        <p:nvSpPr>
          <p:cNvPr id="4" name="TextBox 3"/>
          <p:cNvSpPr txBox="1"/>
          <p:nvPr/>
        </p:nvSpPr>
        <p:spPr>
          <a:xfrm>
            <a:off x="533400" y="3962400"/>
            <a:ext cx="8077200" cy="1015663"/>
          </a:xfrm>
          <a:prstGeom prst="rect">
            <a:avLst/>
          </a:prstGeom>
          <a:noFill/>
        </p:spPr>
        <p:txBody>
          <a:bodyPr wrap="square" rtlCol="0">
            <a:spAutoFit/>
          </a:bodyPr>
          <a:lstStyle/>
          <a:p>
            <a:pPr algn="ctr"/>
            <a:r>
              <a:rPr lang="en-US" sz="2000" i="1" dirty="0" err="1">
                <a:latin typeface="Times New Roman" pitchFamily="18" charset="0"/>
                <a:cs typeface="Times New Roman" pitchFamily="18" charset="0"/>
              </a:rPr>
              <a:t>k</a:t>
            </a:r>
            <a:r>
              <a:rPr lang="en-US" sz="2000" i="1" baseline="-25000" dirty="0" err="1">
                <a:latin typeface="Times New Roman" pitchFamily="18" charset="0"/>
                <a:cs typeface="Times New Roman" pitchFamily="18" charset="0"/>
              </a:rPr>
              <a:t>levered</a:t>
            </a:r>
            <a:r>
              <a:rPr lang="en-US" sz="2000" i="1" baseline="-25000" dirty="0">
                <a:latin typeface="Times New Roman" pitchFamily="18" charset="0"/>
                <a:cs typeface="Times New Roman" pitchFamily="18" charset="0"/>
              </a:rPr>
              <a:t> RE fund</a:t>
            </a:r>
            <a:r>
              <a:rPr lang="en-US" sz="2000" i="1" dirty="0">
                <a:latin typeface="Times New Roman" pitchFamily="18" charset="0"/>
                <a:cs typeface="Times New Roman" pitchFamily="18" charset="0"/>
              </a:rPr>
              <a:t> </a:t>
            </a:r>
            <a:r>
              <a:rPr lang="en-US" sz="2000" i="1" baseline="-25000" dirty="0">
                <a:latin typeface="Times New Roman" pitchFamily="18" charset="0"/>
                <a:cs typeface="Times New Roman" pitchFamily="18" charset="0"/>
              </a:rPr>
              <a:t>net of cap rate change</a:t>
            </a:r>
            <a:r>
              <a:rPr lang="en-US" sz="2000" i="1" dirty="0">
                <a:latin typeface="Times New Roman" pitchFamily="18" charset="0"/>
                <a:cs typeface="Times New Roman" pitchFamily="18" charset="0"/>
              </a:rPr>
              <a:t> = (1 + leverage) * (NOI Yield – Basis growth + NOI growth) – (leverage * economic leverage cost) +  net effect of cap rate change – Asset Management Fee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 NOI Yield</a:t>
            </a:r>
          </a:p>
        </p:txBody>
      </p:sp>
      <p:sp>
        <p:nvSpPr>
          <p:cNvPr id="5" name="Content Placeholder 2"/>
          <p:cNvSpPr>
            <a:spLocks noGrp="1"/>
          </p:cNvSpPr>
          <p:nvPr>
            <p:ph idx="1"/>
          </p:nvPr>
        </p:nvSpPr>
        <p:spPr>
          <a:xfrm>
            <a:off x="762000" y="1066800"/>
            <a:ext cx="7391400" cy="838200"/>
          </a:xfrm>
        </p:spPr>
        <p:txBody>
          <a:bodyPr>
            <a:normAutofit/>
          </a:bodyPr>
          <a:lstStyle/>
          <a:p>
            <a:r>
              <a:rPr lang="en-US" sz="1800" dirty="0"/>
              <a:t>Shown below is the historic NOI yield over time</a:t>
            </a:r>
          </a:p>
          <a:p>
            <a:r>
              <a:rPr lang="en-US" sz="1800" dirty="0"/>
              <a:t>It has contracted by approximately 370 </a:t>
            </a:r>
            <a:r>
              <a:rPr lang="en-US" sz="1800" dirty="0" err="1"/>
              <a:t>bp</a:t>
            </a:r>
            <a:r>
              <a:rPr lang="en-US" sz="1800" dirty="0"/>
              <a:t> since the beginning of 1995</a:t>
            </a:r>
          </a:p>
        </p:txBody>
      </p:sp>
      <p:pic>
        <p:nvPicPr>
          <p:cNvPr id="3" name="Picture 2"/>
          <p:cNvPicPr>
            <a:picLocks noChangeAspect="1" noChangeArrowheads="1"/>
          </p:cNvPicPr>
          <p:nvPr/>
        </p:nvPicPr>
        <p:blipFill>
          <a:blip r:embed="rId2" cstate="print"/>
          <a:srcRect/>
          <a:stretch>
            <a:fillRect/>
          </a:stretch>
        </p:blipFill>
        <p:spPr bwMode="auto">
          <a:xfrm>
            <a:off x="1600200" y="1828800"/>
            <a:ext cx="6172200" cy="448405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1143000"/>
          </a:xfrm>
        </p:spPr>
        <p:txBody>
          <a:bodyPr>
            <a:noAutofit/>
          </a:bodyPr>
          <a:lstStyle/>
          <a:p>
            <a:r>
              <a:rPr lang="en-US" dirty="0"/>
              <a:t>NOI Growth</a:t>
            </a:r>
          </a:p>
        </p:txBody>
      </p:sp>
      <p:sp>
        <p:nvSpPr>
          <p:cNvPr id="5" name="Content Placeholder 2"/>
          <p:cNvSpPr>
            <a:spLocks noGrp="1"/>
          </p:cNvSpPr>
          <p:nvPr>
            <p:ph idx="1"/>
          </p:nvPr>
        </p:nvSpPr>
        <p:spPr>
          <a:xfrm>
            <a:off x="762000" y="1143000"/>
            <a:ext cx="7391400" cy="2895600"/>
          </a:xfrm>
        </p:spPr>
        <p:txBody>
          <a:bodyPr>
            <a:noAutofit/>
          </a:bodyPr>
          <a:lstStyle/>
          <a:p>
            <a:r>
              <a:rPr lang="en-US" sz="1800" dirty="0"/>
              <a:t>Looking at the return formula for real estate, we see that a change in NOI growth will have a linear effect on returns if there is no financial leverage</a:t>
            </a:r>
          </a:p>
          <a:p>
            <a:pPr lvl="1"/>
            <a:r>
              <a:rPr lang="en-US" sz="1800" dirty="0"/>
              <a:t>A 1% increase in NOI Growth will increase the fund return by 1%</a:t>
            </a:r>
          </a:p>
          <a:p>
            <a:r>
              <a:rPr lang="en-US" sz="1800" dirty="0"/>
              <a:t>The use of financial leverage will exacerbate the effect of a change in NOI yield in a linear fashion</a:t>
            </a:r>
          </a:p>
          <a:p>
            <a:pPr lvl="1"/>
            <a:r>
              <a:rPr lang="en-US" sz="1800" dirty="0"/>
              <a:t>A 1% increase in NOI Growth on a 50% leveraged fund will increase the fund return by 1.5%</a:t>
            </a:r>
          </a:p>
          <a:p>
            <a:r>
              <a:rPr lang="en-US" sz="1800" dirty="0"/>
              <a:t>NOI Growth has historically had an annual volatility of 4.45% with lower growth rates coming during recessions</a:t>
            </a:r>
          </a:p>
        </p:txBody>
      </p:sp>
      <p:sp>
        <p:nvSpPr>
          <p:cNvPr id="4" name="TextBox 3"/>
          <p:cNvSpPr txBox="1"/>
          <p:nvPr/>
        </p:nvSpPr>
        <p:spPr>
          <a:xfrm>
            <a:off x="533400" y="4343400"/>
            <a:ext cx="8077200" cy="1015663"/>
          </a:xfrm>
          <a:prstGeom prst="rect">
            <a:avLst/>
          </a:prstGeom>
          <a:noFill/>
        </p:spPr>
        <p:txBody>
          <a:bodyPr wrap="square" rtlCol="0">
            <a:spAutoFit/>
          </a:bodyPr>
          <a:lstStyle/>
          <a:p>
            <a:pPr algn="ctr"/>
            <a:r>
              <a:rPr lang="en-US" sz="2000" i="1" dirty="0" err="1">
                <a:latin typeface="Times New Roman" pitchFamily="18" charset="0"/>
                <a:cs typeface="Times New Roman" pitchFamily="18" charset="0"/>
              </a:rPr>
              <a:t>k</a:t>
            </a:r>
            <a:r>
              <a:rPr lang="en-US" sz="2000" i="1" baseline="-25000" dirty="0" err="1">
                <a:latin typeface="Times New Roman" pitchFamily="18" charset="0"/>
                <a:cs typeface="Times New Roman" pitchFamily="18" charset="0"/>
              </a:rPr>
              <a:t>levered</a:t>
            </a:r>
            <a:r>
              <a:rPr lang="en-US" sz="2000" i="1" baseline="-25000" dirty="0">
                <a:latin typeface="Times New Roman" pitchFamily="18" charset="0"/>
                <a:cs typeface="Times New Roman" pitchFamily="18" charset="0"/>
              </a:rPr>
              <a:t> RE fund</a:t>
            </a:r>
            <a:r>
              <a:rPr lang="en-US" sz="2000" i="1" dirty="0">
                <a:latin typeface="Times New Roman" pitchFamily="18" charset="0"/>
                <a:cs typeface="Times New Roman" pitchFamily="18" charset="0"/>
              </a:rPr>
              <a:t> </a:t>
            </a:r>
            <a:r>
              <a:rPr lang="en-US" sz="2000" i="1" baseline="-25000" dirty="0">
                <a:latin typeface="Times New Roman" pitchFamily="18" charset="0"/>
                <a:cs typeface="Times New Roman" pitchFamily="18" charset="0"/>
              </a:rPr>
              <a:t>net of cap rate change</a:t>
            </a:r>
            <a:r>
              <a:rPr lang="en-US" sz="2000" i="1" dirty="0">
                <a:latin typeface="Times New Roman" pitchFamily="18" charset="0"/>
                <a:cs typeface="Times New Roman" pitchFamily="18" charset="0"/>
              </a:rPr>
              <a:t> = (1 + leverage) * (NOI Yield – Basis growth + NOI growth) – (leverage * economic leverage cost) +  net effect of cap rate change – Asset Management Fee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NOI Growth</a:t>
            </a:r>
          </a:p>
        </p:txBody>
      </p:sp>
      <p:pic>
        <p:nvPicPr>
          <p:cNvPr id="2050" name="Picture 2"/>
          <p:cNvPicPr>
            <a:picLocks noChangeAspect="1" noChangeArrowheads="1"/>
          </p:cNvPicPr>
          <p:nvPr/>
        </p:nvPicPr>
        <p:blipFill>
          <a:blip r:embed="rId2" cstate="print"/>
          <a:srcRect/>
          <a:stretch>
            <a:fillRect/>
          </a:stretch>
        </p:blipFill>
        <p:spPr bwMode="auto">
          <a:xfrm>
            <a:off x="1828800" y="1981200"/>
            <a:ext cx="5996774" cy="4356613"/>
          </a:xfrm>
          <a:prstGeom prst="rect">
            <a:avLst/>
          </a:prstGeom>
          <a:noFill/>
          <a:ln w="9525">
            <a:noFill/>
            <a:miter lim="800000"/>
            <a:headEnd/>
            <a:tailEnd/>
          </a:ln>
          <a:effectLst/>
        </p:spPr>
      </p:pic>
      <p:sp>
        <p:nvSpPr>
          <p:cNvPr id="5" name="Content Placeholder 2"/>
          <p:cNvSpPr>
            <a:spLocks noGrp="1"/>
          </p:cNvSpPr>
          <p:nvPr>
            <p:ph idx="1"/>
          </p:nvPr>
        </p:nvSpPr>
        <p:spPr>
          <a:xfrm>
            <a:off x="762000" y="1066800"/>
            <a:ext cx="7391400" cy="914400"/>
          </a:xfrm>
        </p:spPr>
        <p:txBody>
          <a:bodyPr>
            <a:normAutofit fontScale="92500" lnSpcReduction="10000"/>
          </a:bodyPr>
          <a:lstStyle/>
          <a:p>
            <a:r>
              <a:rPr lang="en-US" sz="1800" dirty="0"/>
              <a:t>Shown below is the historic NOI growth for NPI properties</a:t>
            </a:r>
          </a:p>
          <a:p>
            <a:r>
              <a:rPr lang="en-US" sz="1800" dirty="0"/>
              <a:t>Since 2000 the CAGR has been 2.75% with higher growth of 5.2% for the period starting in 2Q11 and going to 3Q16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10346</TotalTime>
  <Words>2530</Words>
  <Application>Microsoft Office PowerPoint</Application>
  <PresentationFormat>On-screen Show (4:3)</PresentationFormat>
  <Paragraphs>322</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Office Theme</vt:lpstr>
      <vt:lpstr>PowerPoint Presentation</vt:lpstr>
      <vt:lpstr>What is risk management?</vt:lpstr>
      <vt:lpstr>Components of Real Estate Return</vt:lpstr>
      <vt:lpstr>Components of Real Estate Return</vt:lpstr>
      <vt:lpstr>Components of Real Estate Return</vt:lpstr>
      <vt:lpstr>NOI Yield</vt:lpstr>
      <vt:lpstr>Historic NOI Yield</vt:lpstr>
      <vt:lpstr>NOI Growth</vt:lpstr>
      <vt:lpstr>NOI Growth</vt:lpstr>
      <vt:lpstr>Basis Growth</vt:lpstr>
      <vt:lpstr>Basis Growth</vt:lpstr>
      <vt:lpstr>Leverage</vt:lpstr>
      <vt:lpstr>Leverage Risk Effect</vt:lpstr>
      <vt:lpstr>Economic Leverage Cost</vt:lpstr>
      <vt:lpstr>Debt Cost</vt:lpstr>
      <vt:lpstr>Debt Cost</vt:lpstr>
      <vt:lpstr>Relationship Between NPI Income Return and Cost of Debt</vt:lpstr>
      <vt:lpstr>Asset Management Fee</vt:lpstr>
      <vt:lpstr>Net Effect of Cap Rate Change</vt:lpstr>
      <vt:lpstr>Historic Net Effect of Cap Rate Change</vt:lpstr>
      <vt:lpstr>Risk Management Model</vt:lpstr>
      <vt:lpstr>Risk Management Model</vt:lpstr>
      <vt:lpstr>Risk Management Model Observations</vt:lpstr>
      <vt:lpstr>Binomial Cap Rate Movement Model</vt:lpstr>
      <vt:lpstr>Cap Rate Binomial Tree</vt:lpstr>
      <vt:lpstr>Capital Return Binomial Tree</vt:lpstr>
      <vt:lpstr>Probability Density Function of 5 Yr. Returns</vt:lpstr>
      <vt:lpstr>Risk Management Conclusions</vt:lpstr>
      <vt:lpstr>Sharpe Ratio</vt:lpstr>
      <vt:lpstr>Sharpe Ratio</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Mitch Bollinger</dc:creator>
  <cp:lastModifiedBy>Kemp, John</cp:lastModifiedBy>
  <cp:revision>862</cp:revision>
  <cp:lastPrinted>2018-06-25T15:07:58Z</cp:lastPrinted>
  <dcterms:created xsi:type="dcterms:W3CDTF">2016-11-10T21:28:51Z</dcterms:created>
  <dcterms:modified xsi:type="dcterms:W3CDTF">2018-06-25T15:09:14Z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male DocumentID">
    <vt:lpwstr>82aaed69be8f451592274c8b96fb993e</vt:lpwstr>
  </property>
</Properties>
</file>